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5" r:id="rId3"/>
    <p:sldId id="276" r:id="rId4"/>
    <p:sldId id="278" r:id="rId5"/>
    <p:sldId id="277" r:id="rId6"/>
    <p:sldId id="279" r:id="rId7"/>
    <p:sldId id="280" r:id="rId8"/>
    <p:sldId id="262" r:id="rId9"/>
    <p:sldId id="281" r:id="rId10"/>
    <p:sldId id="263" r:id="rId11"/>
    <p:sldId id="282" r:id="rId12"/>
    <p:sldId id="264" r:id="rId13"/>
    <p:sldId id="288" r:id="rId14"/>
    <p:sldId id="257" r:id="rId15"/>
    <p:sldId id="265" r:id="rId16"/>
    <p:sldId id="283" r:id="rId17"/>
    <p:sldId id="267" r:id="rId18"/>
    <p:sldId id="284" r:id="rId19"/>
    <p:sldId id="266" r:id="rId20"/>
    <p:sldId id="258" r:id="rId21"/>
    <p:sldId id="259" r:id="rId22"/>
    <p:sldId id="260" r:id="rId23"/>
    <p:sldId id="269" r:id="rId24"/>
    <p:sldId id="285" r:id="rId25"/>
    <p:sldId id="261" r:id="rId26"/>
    <p:sldId id="286" r:id="rId27"/>
    <p:sldId id="268" r:id="rId28"/>
    <p:sldId id="270" r:id="rId29"/>
    <p:sldId id="271" r:id="rId30"/>
    <p:sldId id="287" r:id="rId31"/>
    <p:sldId id="272"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000" autoAdjust="0"/>
    <p:restoredTop sz="90664" autoAdjust="0"/>
  </p:normalViewPr>
  <p:slideViewPr>
    <p:cSldViewPr snapToGrid="0">
      <p:cViewPr varScale="1">
        <p:scale>
          <a:sx n="74" d="100"/>
          <a:sy n="74" d="100"/>
        </p:scale>
        <p:origin x="94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FC873-C478-46F1-8752-347E5017FE07}" type="datetimeFigureOut">
              <a:rPr lang="en-US" smtClean="0"/>
              <a:pPr/>
              <a:t>9/7/2014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0F3FA-802F-4932-BAF9-10A9E3F1637C}" type="slidenum">
              <a:rPr lang="en-US" smtClean="0"/>
              <a:pPr/>
              <a:t>‹#›</a:t>
            </a:fld>
            <a:endParaRPr lang="en-US"/>
          </a:p>
        </p:txBody>
      </p:sp>
    </p:spTree>
    <p:extLst>
      <p:ext uri="{BB962C8B-B14F-4D97-AF65-F5344CB8AC3E}">
        <p14:creationId xmlns:p14="http://schemas.microsoft.com/office/powerpoint/2010/main" val="342231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0F3FA-802F-4932-BAF9-10A9E3F1637C}" type="slidenum">
              <a:rPr lang="en-US" smtClean="0"/>
              <a:pPr/>
              <a:t>5</a:t>
            </a:fld>
            <a:endParaRPr lang="en-US"/>
          </a:p>
        </p:txBody>
      </p:sp>
    </p:spTree>
    <p:extLst>
      <p:ext uri="{BB962C8B-B14F-4D97-AF65-F5344CB8AC3E}">
        <p14:creationId xmlns:p14="http://schemas.microsoft.com/office/powerpoint/2010/main" val="254362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4A94D-5253-405D-9C6D-B080D11AF8BA}" type="datetimeFigureOut">
              <a:rPr lang="en-US" smtClean="0"/>
              <a:pPr/>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158698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A94D-5253-405D-9C6D-B080D11AF8BA}" type="datetimeFigureOut">
              <a:rPr lang="en-US" smtClean="0"/>
              <a:pPr/>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19904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A94D-5253-405D-9C6D-B080D11AF8BA}" type="datetimeFigureOut">
              <a:rPr lang="en-US" smtClean="0"/>
              <a:pPr/>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343274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A94D-5253-405D-9C6D-B080D11AF8BA}" type="datetimeFigureOut">
              <a:rPr lang="en-US" smtClean="0"/>
              <a:pPr/>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118212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4A94D-5253-405D-9C6D-B080D11AF8BA}" type="datetimeFigureOut">
              <a:rPr lang="en-US" smtClean="0"/>
              <a:pPr/>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266237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4A94D-5253-405D-9C6D-B080D11AF8BA}" type="datetimeFigureOut">
              <a:rPr lang="en-US" smtClean="0"/>
              <a:pPr/>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22808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4A94D-5253-405D-9C6D-B080D11AF8BA}" type="datetimeFigureOut">
              <a:rPr lang="en-US" smtClean="0"/>
              <a:pPr/>
              <a:t>9/7/2014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425257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4A94D-5253-405D-9C6D-B080D11AF8BA}" type="datetimeFigureOut">
              <a:rPr lang="en-US" smtClean="0"/>
              <a:pPr/>
              <a:t>9/7/2014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249761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4A94D-5253-405D-9C6D-B080D11AF8BA}" type="datetimeFigureOut">
              <a:rPr lang="en-US" smtClean="0"/>
              <a:pPr/>
              <a:t>9/7/2014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65960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A94D-5253-405D-9C6D-B080D11AF8BA}" type="datetimeFigureOut">
              <a:rPr lang="en-US" smtClean="0"/>
              <a:pPr/>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393533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A94D-5253-405D-9C6D-B080D11AF8BA}" type="datetimeFigureOut">
              <a:rPr lang="en-US" smtClean="0"/>
              <a:pPr/>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E04D1-1046-47A6-9BDE-7C65322780DD}" type="slidenum">
              <a:rPr lang="en-US" smtClean="0"/>
              <a:pPr/>
              <a:t>‹#›</a:t>
            </a:fld>
            <a:endParaRPr lang="en-US"/>
          </a:p>
        </p:txBody>
      </p:sp>
    </p:spTree>
    <p:extLst>
      <p:ext uri="{BB962C8B-B14F-4D97-AF65-F5344CB8AC3E}">
        <p14:creationId xmlns:p14="http://schemas.microsoft.com/office/powerpoint/2010/main" val="170884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4A94D-5253-405D-9C6D-B080D11AF8BA}" type="datetimeFigureOut">
              <a:rPr lang="en-US" smtClean="0"/>
              <a:pPr/>
              <a:t>9/7/2014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E04D1-1046-47A6-9BDE-7C65322780DD}" type="slidenum">
              <a:rPr lang="en-US" smtClean="0"/>
              <a:pPr/>
              <a:t>‹#›</a:t>
            </a:fld>
            <a:endParaRPr lang="en-US"/>
          </a:p>
        </p:txBody>
      </p:sp>
    </p:spTree>
    <p:extLst>
      <p:ext uri="{BB962C8B-B14F-4D97-AF65-F5344CB8AC3E}">
        <p14:creationId xmlns:p14="http://schemas.microsoft.com/office/powerpoint/2010/main" val="735162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www.dropbox.com/sc/1h00a2badnufb2k/AAC4jQHCKKItwDN97_jUv71ma/25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720948" y="112028"/>
            <a:ext cx="9523828" cy="6745972"/>
          </a:xfrm>
          <a:prstGeom prst="rect">
            <a:avLst/>
          </a:prstGeom>
        </p:spPr>
      </p:pic>
      <p:pic>
        <p:nvPicPr>
          <p:cNvPr id="4" name="Picture 3"/>
          <p:cNvPicPr>
            <a:picLocks noChangeAspect="1"/>
          </p:cNvPicPr>
          <p:nvPr/>
        </p:nvPicPr>
        <p:blipFill>
          <a:blip r:embed="rId3" cstate="print"/>
          <a:stretch>
            <a:fillRect/>
          </a:stretch>
        </p:blipFill>
        <p:spPr>
          <a:xfrm>
            <a:off x="4490731" y="2391170"/>
            <a:ext cx="4302443" cy="4302443"/>
          </a:xfrm>
          <a:prstGeom prst="rect">
            <a:avLst/>
          </a:prstGeom>
        </p:spPr>
      </p:pic>
      <p:sp>
        <p:nvSpPr>
          <p:cNvPr id="2" name="Title 1"/>
          <p:cNvSpPr>
            <a:spLocks noGrp="1"/>
          </p:cNvSpPr>
          <p:nvPr>
            <p:ph type="ctrTitle"/>
          </p:nvPr>
        </p:nvSpPr>
        <p:spPr>
          <a:xfrm>
            <a:off x="1946664" y="373297"/>
            <a:ext cx="9144000" cy="2387600"/>
          </a:xfrm>
        </p:spPr>
        <p:txBody>
          <a:bodyPr>
            <a:prstTxWarp prst="textChevron">
              <a:avLst/>
            </a:prstTxWarp>
          </a:bodyPr>
          <a:lstStyle/>
          <a:p>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Jamaica Ambassador Programs</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65106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0"/>
            <a:ext cx="4176780" cy="3849710"/>
          </a:xfrm>
          <a:prstGeom prst="rect">
            <a:avLst/>
          </a:prstGeom>
        </p:spPr>
      </p:pic>
      <p:pic>
        <p:nvPicPr>
          <p:cNvPr id="9" name="Picture 8"/>
          <p:cNvPicPr>
            <a:picLocks noChangeAspect="1"/>
          </p:cNvPicPr>
          <p:nvPr/>
        </p:nvPicPr>
        <p:blipFill>
          <a:blip r:embed="rId3" cstate="print"/>
          <a:stretch>
            <a:fillRect/>
          </a:stretch>
        </p:blipFill>
        <p:spPr>
          <a:xfrm>
            <a:off x="8026490" y="3849710"/>
            <a:ext cx="4176779" cy="3008290"/>
          </a:xfrm>
          <a:prstGeom prst="rect">
            <a:avLst/>
          </a:prstGeom>
        </p:spPr>
      </p:pic>
      <p:pic>
        <p:nvPicPr>
          <p:cNvPr id="10" name="Picture 9"/>
          <p:cNvPicPr>
            <a:picLocks noChangeAspect="1"/>
          </p:cNvPicPr>
          <p:nvPr/>
        </p:nvPicPr>
        <p:blipFill>
          <a:blip r:embed="rId4" cstate="print"/>
          <a:stretch>
            <a:fillRect/>
          </a:stretch>
        </p:blipFill>
        <p:spPr>
          <a:xfrm>
            <a:off x="4176778" y="0"/>
            <a:ext cx="3849711" cy="3833711"/>
          </a:xfrm>
          <a:prstGeom prst="rect">
            <a:avLst/>
          </a:prstGeom>
        </p:spPr>
      </p:pic>
      <p:pic>
        <p:nvPicPr>
          <p:cNvPr id="11" name="Picture 10"/>
          <p:cNvPicPr>
            <a:picLocks noChangeAspect="1"/>
          </p:cNvPicPr>
          <p:nvPr/>
        </p:nvPicPr>
        <p:blipFill>
          <a:blip r:embed="rId5" cstate="print"/>
          <a:stretch>
            <a:fillRect/>
          </a:stretch>
        </p:blipFill>
        <p:spPr>
          <a:xfrm>
            <a:off x="0" y="3833711"/>
            <a:ext cx="4176778" cy="3024289"/>
          </a:xfrm>
          <a:prstGeom prst="rect">
            <a:avLst/>
          </a:prstGeom>
        </p:spPr>
      </p:pic>
      <p:pic>
        <p:nvPicPr>
          <p:cNvPr id="13" name="Picture 12"/>
          <p:cNvPicPr>
            <a:picLocks noChangeAspect="1"/>
          </p:cNvPicPr>
          <p:nvPr/>
        </p:nvPicPr>
        <p:blipFill>
          <a:blip r:embed="rId6" cstate="print"/>
          <a:stretch>
            <a:fillRect/>
          </a:stretch>
        </p:blipFill>
        <p:spPr>
          <a:xfrm>
            <a:off x="8026488" y="1"/>
            <a:ext cx="4165512" cy="3833710"/>
          </a:xfrm>
          <a:prstGeom prst="rect">
            <a:avLst/>
          </a:prstGeom>
        </p:spPr>
      </p:pic>
      <p:pic>
        <p:nvPicPr>
          <p:cNvPr id="14" name="Picture 13"/>
          <p:cNvPicPr>
            <a:picLocks noChangeAspect="1"/>
          </p:cNvPicPr>
          <p:nvPr/>
        </p:nvPicPr>
        <p:blipFill>
          <a:blip r:embed="rId7" cstate="print"/>
          <a:stretch>
            <a:fillRect/>
          </a:stretch>
        </p:blipFill>
        <p:spPr>
          <a:xfrm>
            <a:off x="4176777" y="3833710"/>
            <a:ext cx="3849710" cy="3024289"/>
          </a:xfrm>
          <a:prstGeom prst="rect">
            <a:avLst/>
          </a:prstGeom>
        </p:spPr>
      </p:pic>
      <p:pic>
        <p:nvPicPr>
          <p:cNvPr id="7" name="Picture 6"/>
          <p:cNvPicPr>
            <a:picLocks noChangeAspect="1"/>
          </p:cNvPicPr>
          <p:nvPr/>
        </p:nvPicPr>
        <p:blipFill>
          <a:blip r:embed="rId8" cstate="print"/>
          <a:stretch>
            <a:fillRect/>
          </a:stretch>
        </p:blipFill>
        <p:spPr>
          <a:xfrm>
            <a:off x="3290714" y="1160060"/>
            <a:ext cx="5254388" cy="4326340"/>
          </a:xfrm>
          <a:prstGeom prst="rect">
            <a:avLst/>
          </a:prstGeom>
        </p:spPr>
      </p:pic>
    </p:spTree>
    <p:extLst>
      <p:ext uri="{BB962C8B-B14F-4D97-AF65-F5344CB8AC3E}">
        <p14:creationId xmlns:p14="http://schemas.microsoft.com/office/powerpoint/2010/main" val="3766030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Greetings</a:t>
            </a:r>
            <a:br>
              <a:rPr lang="en-US" b="1" dirty="0">
                <a:latin typeface="+mn-lt"/>
              </a:rPr>
            </a:br>
            <a:endParaRPr lang="en-US" b="1" dirty="0">
              <a:latin typeface="+mn-lt"/>
            </a:endParaRPr>
          </a:p>
        </p:txBody>
      </p:sp>
      <p:sp>
        <p:nvSpPr>
          <p:cNvPr id="3" name="Content Placeholder 2"/>
          <p:cNvSpPr>
            <a:spLocks noGrp="1"/>
          </p:cNvSpPr>
          <p:nvPr>
            <p:ph idx="1"/>
          </p:nvPr>
        </p:nvSpPr>
        <p:spPr>
          <a:xfrm>
            <a:off x="838200" y="2055813"/>
            <a:ext cx="10515600" cy="4351338"/>
          </a:xfrm>
        </p:spPr>
        <p:txBody>
          <a:bodyPr/>
          <a:lstStyle/>
          <a:p>
            <a:pPr marL="0" indent="0">
              <a:buNone/>
            </a:pPr>
            <a:r>
              <a:rPr lang="en-US" dirty="0" smtClean="0"/>
              <a:t>I </a:t>
            </a:r>
            <a:r>
              <a:rPr lang="en-US" dirty="0"/>
              <a:t>have never in my life met friendly oppression. The community was warm, inviting, and </a:t>
            </a:r>
            <a:r>
              <a:rPr lang="en-US" dirty="0" smtClean="0"/>
              <a:t>embraced </a:t>
            </a:r>
            <a:r>
              <a:rPr lang="en-US" dirty="0"/>
              <a:t>our mission. The faces </a:t>
            </a:r>
            <a:r>
              <a:rPr lang="en-US" dirty="0" smtClean="0"/>
              <a:t>could </a:t>
            </a:r>
            <a:r>
              <a:rPr lang="en-US" dirty="0"/>
              <a:t>rip your heart in two. Behind the smiles we could detect the desperation and fear of their </a:t>
            </a:r>
            <a:r>
              <a:rPr lang="en-US" dirty="0" smtClean="0"/>
              <a:t>plight.</a:t>
            </a:r>
            <a:endParaRPr lang="en-US" dirty="0"/>
          </a:p>
          <a:p>
            <a:pPr marL="0" indent="0">
              <a:buNone/>
            </a:pPr>
            <a:r>
              <a:rPr lang="en-US" dirty="0"/>
              <a:t> </a:t>
            </a:r>
          </a:p>
          <a:p>
            <a:endParaRPr lang="en-US" dirty="0"/>
          </a:p>
        </p:txBody>
      </p:sp>
      <p:pic>
        <p:nvPicPr>
          <p:cNvPr id="4" name="Picture 3"/>
          <p:cNvPicPr>
            <a:picLocks noChangeAspect="1"/>
          </p:cNvPicPr>
          <p:nvPr/>
        </p:nvPicPr>
        <p:blipFill>
          <a:blip r:embed="rId3" cstate="print"/>
          <a:stretch>
            <a:fillRect/>
          </a:stretch>
        </p:blipFill>
        <p:spPr>
          <a:xfrm>
            <a:off x="9548866" y="4705350"/>
            <a:ext cx="1943100" cy="2152650"/>
          </a:xfrm>
          <a:prstGeom prst="rect">
            <a:avLst/>
          </a:prstGeom>
        </p:spPr>
      </p:pic>
      <p:pic>
        <p:nvPicPr>
          <p:cNvPr id="5" name="Picture 4"/>
          <p:cNvPicPr>
            <a:picLocks noChangeAspect="1"/>
          </p:cNvPicPr>
          <p:nvPr/>
        </p:nvPicPr>
        <p:blipFill>
          <a:blip r:embed="rId4" cstate="print"/>
          <a:stretch>
            <a:fillRect/>
          </a:stretch>
        </p:blipFill>
        <p:spPr>
          <a:xfrm>
            <a:off x="8829675" y="0"/>
            <a:ext cx="1943100" cy="1868488"/>
          </a:xfrm>
          <a:prstGeom prst="rect">
            <a:avLst/>
          </a:prstGeom>
        </p:spPr>
      </p:pic>
    </p:spTree>
    <p:extLst>
      <p:ext uri="{BB962C8B-B14F-4D97-AF65-F5344CB8AC3E}">
        <p14:creationId xmlns:p14="http://schemas.microsoft.com/office/powerpoint/2010/main" val="201906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396566" y="17508"/>
            <a:ext cx="2438400" cy="2438400"/>
          </a:xfrm>
          <a:prstGeom prst="rect">
            <a:avLst/>
          </a:prstGeom>
        </p:spPr>
      </p:pic>
      <p:pic>
        <p:nvPicPr>
          <p:cNvPr id="5" name="Picture 4"/>
          <p:cNvPicPr>
            <a:picLocks noChangeAspect="1"/>
          </p:cNvPicPr>
          <p:nvPr/>
        </p:nvPicPr>
        <p:blipFill>
          <a:blip r:embed="rId3" cstate="print"/>
          <a:stretch>
            <a:fillRect/>
          </a:stretch>
        </p:blipFill>
        <p:spPr>
          <a:xfrm>
            <a:off x="2528888" y="4419601"/>
            <a:ext cx="2687794" cy="2438400"/>
          </a:xfrm>
          <a:prstGeom prst="rect">
            <a:avLst/>
          </a:prstGeom>
        </p:spPr>
      </p:pic>
      <p:pic>
        <p:nvPicPr>
          <p:cNvPr id="6" name="Picture 5"/>
          <p:cNvPicPr>
            <a:picLocks noChangeAspect="1"/>
          </p:cNvPicPr>
          <p:nvPr/>
        </p:nvPicPr>
        <p:blipFill>
          <a:blip r:embed="rId4" cstate="print"/>
          <a:stretch>
            <a:fillRect/>
          </a:stretch>
        </p:blipFill>
        <p:spPr>
          <a:xfrm>
            <a:off x="4953605" y="2279628"/>
            <a:ext cx="2438400" cy="2438400"/>
          </a:xfrm>
          <a:prstGeom prst="rect">
            <a:avLst/>
          </a:prstGeom>
        </p:spPr>
      </p:pic>
      <p:pic>
        <p:nvPicPr>
          <p:cNvPr id="7" name="Picture 6"/>
          <p:cNvPicPr>
            <a:picLocks noChangeAspect="1"/>
          </p:cNvPicPr>
          <p:nvPr/>
        </p:nvPicPr>
        <p:blipFill>
          <a:blip r:embed="rId5" cstate="print"/>
          <a:stretch>
            <a:fillRect/>
          </a:stretch>
        </p:blipFill>
        <p:spPr>
          <a:xfrm>
            <a:off x="2528888" y="0"/>
            <a:ext cx="2438400" cy="2438400"/>
          </a:xfrm>
          <a:prstGeom prst="rect">
            <a:avLst/>
          </a:prstGeom>
        </p:spPr>
      </p:pic>
      <p:pic>
        <p:nvPicPr>
          <p:cNvPr id="8" name="Picture 7"/>
          <p:cNvPicPr>
            <a:picLocks noChangeAspect="1"/>
          </p:cNvPicPr>
          <p:nvPr/>
        </p:nvPicPr>
        <p:blipFill>
          <a:blip r:embed="rId6" cstate="print"/>
          <a:stretch>
            <a:fillRect/>
          </a:stretch>
        </p:blipFill>
        <p:spPr>
          <a:xfrm>
            <a:off x="7392005" y="4419601"/>
            <a:ext cx="2438400" cy="2438400"/>
          </a:xfrm>
          <a:prstGeom prst="rect">
            <a:avLst/>
          </a:prstGeom>
        </p:spPr>
      </p:pic>
      <p:sp>
        <p:nvSpPr>
          <p:cNvPr id="13" name="TextBox 12"/>
          <p:cNvSpPr txBox="1"/>
          <p:nvPr/>
        </p:nvSpPr>
        <p:spPr>
          <a:xfrm rot="5400000" flipV="1">
            <a:off x="-3045347" y="3274366"/>
            <a:ext cx="8125301" cy="1107996"/>
          </a:xfrm>
          <a:prstGeom prst="rect">
            <a:avLst/>
          </a:prstGeom>
          <a:noFill/>
        </p:spPr>
        <p:txBody>
          <a:bodyPr vert="vert" wrap="square" lIns="822960" tIns="640080" rIns="1188720" bIns="182880" rtlCol="0">
            <a:spAutoFit/>
          </a:bodyPr>
          <a:lstStyle/>
          <a:p>
            <a:pPr algn="ctr"/>
            <a:r>
              <a:rPr lang="en-US" sz="4400" b="1" dirty="0" smtClean="0">
                <a:solidFill>
                  <a:srgbClr val="FFFF00"/>
                </a:solidFill>
              </a:rPr>
              <a:t>Greetings</a:t>
            </a:r>
            <a:endParaRPr lang="en-US" sz="4400" b="1" dirty="0">
              <a:solidFill>
                <a:srgbClr val="FFFF00"/>
              </a:solidFill>
            </a:endParaRPr>
          </a:p>
        </p:txBody>
      </p:sp>
      <p:pic>
        <p:nvPicPr>
          <p:cNvPr id="15" name="Picture 14"/>
          <p:cNvPicPr>
            <a:picLocks noChangeAspect="1"/>
          </p:cNvPicPr>
          <p:nvPr/>
        </p:nvPicPr>
        <p:blipFill>
          <a:blip r:embed="rId7" cstate="print"/>
          <a:stretch>
            <a:fillRect/>
          </a:stretch>
        </p:blipFill>
        <p:spPr>
          <a:xfrm>
            <a:off x="10121979" y="-234286"/>
            <a:ext cx="1304657" cy="8126672"/>
          </a:xfrm>
          <a:prstGeom prst="rect">
            <a:avLst/>
          </a:prstGeom>
        </p:spPr>
      </p:pic>
      <p:pic>
        <p:nvPicPr>
          <p:cNvPr id="17" name="Picture 16"/>
          <p:cNvPicPr>
            <a:picLocks noChangeAspect="1"/>
          </p:cNvPicPr>
          <p:nvPr/>
        </p:nvPicPr>
        <p:blipFill>
          <a:blip r:embed="rId8" cstate="print"/>
          <a:stretch>
            <a:fillRect/>
          </a:stretch>
        </p:blipFill>
        <p:spPr>
          <a:xfrm>
            <a:off x="2515205" y="2434454"/>
            <a:ext cx="2424032" cy="1985147"/>
          </a:xfrm>
          <a:prstGeom prst="rect">
            <a:avLst/>
          </a:prstGeom>
        </p:spPr>
      </p:pic>
      <p:pic>
        <p:nvPicPr>
          <p:cNvPr id="18" name="Picture 17"/>
          <p:cNvPicPr>
            <a:picLocks noChangeAspect="1"/>
          </p:cNvPicPr>
          <p:nvPr/>
        </p:nvPicPr>
        <p:blipFill>
          <a:blip r:embed="rId9" cstate="print"/>
          <a:stretch>
            <a:fillRect/>
          </a:stretch>
        </p:blipFill>
        <p:spPr>
          <a:xfrm>
            <a:off x="4953605" y="193878"/>
            <a:ext cx="2433839" cy="2085658"/>
          </a:xfrm>
          <a:prstGeom prst="rect">
            <a:avLst/>
          </a:prstGeom>
        </p:spPr>
      </p:pic>
      <p:pic>
        <p:nvPicPr>
          <p:cNvPr id="19" name="Picture 18"/>
          <p:cNvPicPr>
            <a:picLocks noChangeAspect="1"/>
          </p:cNvPicPr>
          <p:nvPr/>
        </p:nvPicPr>
        <p:blipFill>
          <a:blip r:embed="rId10" cstate="print"/>
          <a:stretch>
            <a:fillRect/>
          </a:stretch>
        </p:blipFill>
        <p:spPr>
          <a:xfrm>
            <a:off x="7387444" y="2473414"/>
            <a:ext cx="2457090" cy="1946095"/>
          </a:xfrm>
          <a:prstGeom prst="rect">
            <a:avLst/>
          </a:prstGeom>
        </p:spPr>
      </p:pic>
      <p:pic>
        <p:nvPicPr>
          <p:cNvPr id="20" name="Picture 19"/>
          <p:cNvPicPr>
            <a:picLocks noChangeAspect="1"/>
          </p:cNvPicPr>
          <p:nvPr/>
        </p:nvPicPr>
        <p:blipFill>
          <a:blip r:embed="rId11" cstate="print"/>
          <a:stretch>
            <a:fillRect/>
          </a:stretch>
        </p:blipFill>
        <p:spPr>
          <a:xfrm>
            <a:off x="5216683" y="4718028"/>
            <a:ext cx="2156394" cy="2198506"/>
          </a:xfrm>
          <a:prstGeom prst="rect">
            <a:avLst/>
          </a:prstGeom>
        </p:spPr>
      </p:pic>
    </p:spTree>
    <p:extLst>
      <p:ext uri="{BB962C8B-B14F-4D97-AF65-F5344CB8AC3E}">
        <p14:creationId xmlns:p14="http://schemas.microsoft.com/office/powerpoint/2010/main" val="4160383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2438400"/>
            <a:ext cx="2438400" cy="2438400"/>
          </a:xfrm>
          <a:prstGeom prst="rect">
            <a:avLst/>
          </a:prstGeom>
        </p:spPr>
      </p:pic>
      <p:pic>
        <p:nvPicPr>
          <p:cNvPr id="5" name="Picture 4"/>
          <p:cNvPicPr>
            <a:picLocks noChangeAspect="1"/>
          </p:cNvPicPr>
          <p:nvPr/>
        </p:nvPicPr>
        <p:blipFill>
          <a:blip r:embed="rId3" cstate="print"/>
          <a:stretch>
            <a:fillRect/>
          </a:stretch>
        </p:blipFill>
        <p:spPr>
          <a:xfrm>
            <a:off x="9753600" y="2438400"/>
            <a:ext cx="2438400" cy="2438400"/>
          </a:xfrm>
          <a:prstGeom prst="rect">
            <a:avLst/>
          </a:prstGeom>
        </p:spPr>
      </p:pic>
      <p:pic>
        <p:nvPicPr>
          <p:cNvPr id="6" name="Picture 5"/>
          <p:cNvPicPr>
            <a:picLocks noChangeAspect="1"/>
          </p:cNvPicPr>
          <p:nvPr/>
        </p:nvPicPr>
        <p:blipFill>
          <a:blip r:embed="rId4" cstate="print"/>
          <a:stretch>
            <a:fillRect/>
          </a:stretch>
        </p:blipFill>
        <p:spPr>
          <a:xfrm>
            <a:off x="9753600" y="4419600"/>
            <a:ext cx="2438400" cy="2438400"/>
          </a:xfrm>
          <a:prstGeom prst="rect">
            <a:avLst/>
          </a:prstGeom>
        </p:spPr>
      </p:pic>
      <p:pic>
        <p:nvPicPr>
          <p:cNvPr id="7" name="Picture 6"/>
          <p:cNvPicPr>
            <a:picLocks noChangeAspect="1"/>
          </p:cNvPicPr>
          <p:nvPr/>
        </p:nvPicPr>
        <p:blipFill>
          <a:blip r:embed="rId5" cstate="print"/>
          <a:stretch>
            <a:fillRect/>
          </a:stretch>
        </p:blipFill>
        <p:spPr>
          <a:xfrm>
            <a:off x="0" y="4419600"/>
            <a:ext cx="2438400" cy="2438400"/>
          </a:xfrm>
          <a:prstGeom prst="rect">
            <a:avLst/>
          </a:prstGeom>
        </p:spPr>
      </p:pic>
      <p:pic>
        <p:nvPicPr>
          <p:cNvPr id="9" name="Picture 8"/>
          <p:cNvPicPr>
            <a:picLocks noChangeAspect="1"/>
          </p:cNvPicPr>
          <p:nvPr/>
        </p:nvPicPr>
        <p:blipFill>
          <a:blip r:embed="rId6" cstate="print"/>
          <a:stretch>
            <a:fillRect/>
          </a:stretch>
        </p:blipFill>
        <p:spPr>
          <a:xfrm>
            <a:off x="9753600" y="0"/>
            <a:ext cx="2438400" cy="2438400"/>
          </a:xfrm>
          <a:prstGeom prst="rect">
            <a:avLst/>
          </a:prstGeom>
        </p:spPr>
      </p:pic>
      <p:pic>
        <p:nvPicPr>
          <p:cNvPr id="10" name="Picture 9"/>
          <p:cNvPicPr>
            <a:picLocks noChangeAspect="1"/>
          </p:cNvPicPr>
          <p:nvPr/>
        </p:nvPicPr>
        <p:blipFill>
          <a:blip r:embed="rId7" cstate="print"/>
          <a:stretch>
            <a:fillRect/>
          </a:stretch>
        </p:blipFill>
        <p:spPr>
          <a:xfrm>
            <a:off x="0" y="0"/>
            <a:ext cx="2438400" cy="2438400"/>
          </a:xfrm>
          <a:prstGeom prst="rect">
            <a:avLst/>
          </a:prstGeom>
        </p:spPr>
      </p:pic>
      <p:pic>
        <p:nvPicPr>
          <p:cNvPr id="11" name="Picture 10"/>
          <p:cNvPicPr>
            <a:picLocks noChangeAspect="1"/>
          </p:cNvPicPr>
          <p:nvPr/>
        </p:nvPicPr>
        <p:blipFill>
          <a:blip r:embed="rId8" cstate="print"/>
          <a:stretch>
            <a:fillRect/>
          </a:stretch>
        </p:blipFill>
        <p:spPr>
          <a:xfrm>
            <a:off x="7429499" y="542923"/>
            <a:ext cx="1647825" cy="1647825"/>
          </a:xfrm>
          <a:prstGeom prst="rect">
            <a:avLst/>
          </a:prstGeom>
        </p:spPr>
      </p:pic>
      <p:pic>
        <p:nvPicPr>
          <p:cNvPr id="12" name="Picture 11"/>
          <p:cNvPicPr>
            <a:picLocks noChangeAspect="1"/>
          </p:cNvPicPr>
          <p:nvPr/>
        </p:nvPicPr>
        <p:blipFill>
          <a:blip r:embed="rId9" cstate="print"/>
          <a:stretch>
            <a:fillRect/>
          </a:stretch>
        </p:blipFill>
        <p:spPr>
          <a:xfrm>
            <a:off x="3140869" y="509587"/>
            <a:ext cx="1647825" cy="1647825"/>
          </a:xfrm>
          <a:prstGeom prst="rect">
            <a:avLst/>
          </a:prstGeom>
        </p:spPr>
      </p:pic>
      <p:pic>
        <p:nvPicPr>
          <p:cNvPr id="14" name="Picture 13"/>
          <p:cNvPicPr>
            <a:picLocks noChangeAspect="1"/>
          </p:cNvPicPr>
          <p:nvPr/>
        </p:nvPicPr>
        <p:blipFill>
          <a:blip r:embed="rId10" cstate="print"/>
          <a:stretch>
            <a:fillRect/>
          </a:stretch>
        </p:blipFill>
        <p:spPr>
          <a:xfrm>
            <a:off x="3167063" y="5062535"/>
            <a:ext cx="1621631" cy="1647825"/>
          </a:xfrm>
          <a:prstGeom prst="rect">
            <a:avLst/>
          </a:prstGeom>
        </p:spPr>
      </p:pic>
      <p:pic>
        <p:nvPicPr>
          <p:cNvPr id="13" name="Picture 12"/>
          <p:cNvPicPr>
            <a:picLocks noChangeAspect="1"/>
          </p:cNvPicPr>
          <p:nvPr/>
        </p:nvPicPr>
        <p:blipFill>
          <a:blip r:embed="rId11" cstate="print"/>
          <a:stretch>
            <a:fillRect/>
          </a:stretch>
        </p:blipFill>
        <p:spPr>
          <a:xfrm>
            <a:off x="7455692" y="5062535"/>
            <a:ext cx="1621632" cy="1647825"/>
          </a:xfrm>
          <a:prstGeom prst="rect">
            <a:avLst/>
          </a:prstGeom>
        </p:spPr>
      </p:pic>
      <p:pic>
        <p:nvPicPr>
          <p:cNvPr id="15" name="Picture 14"/>
          <p:cNvPicPr>
            <a:picLocks noChangeAspect="1"/>
          </p:cNvPicPr>
          <p:nvPr/>
        </p:nvPicPr>
        <p:blipFill>
          <a:blip r:embed="rId12" cstate="print"/>
          <a:stretch>
            <a:fillRect/>
          </a:stretch>
        </p:blipFill>
        <p:spPr>
          <a:xfrm>
            <a:off x="4517232" y="2057399"/>
            <a:ext cx="3474720" cy="3474720"/>
          </a:xfrm>
          <a:prstGeom prst="rect">
            <a:avLst/>
          </a:prstGeom>
        </p:spPr>
      </p:pic>
    </p:spTree>
    <p:extLst>
      <p:ext uri="{BB962C8B-B14F-4D97-AF65-F5344CB8AC3E}">
        <p14:creationId xmlns:p14="http://schemas.microsoft.com/office/powerpoint/2010/main" val="2152148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par>
                                <p:cTn id="38" presetID="8"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amond(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anim calcmode="lin" valueType="num">
                                      <p:cBhvr>
                                        <p:cTn id="46" dur="2000" fill="hold"/>
                                        <p:tgtEl>
                                          <p:spTgt spid="15"/>
                                        </p:tgtEl>
                                        <p:attrNameLst>
                                          <p:attrName>ppt_w</p:attrName>
                                        </p:attrNameLst>
                                      </p:cBhvr>
                                      <p:tavLst>
                                        <p:tav tm="0" fmla="#ppt_w*sin(2.5*pi*$)">
                                          <p:val>
                                            <p:fltVal val="0"/>
                                          </p:val>
                                        </p:tav>
                                        <p:tav tm="100000">
                                          <p:val>
                                            <p:fltVal val="1"/>
                                          </p:val>
                                        </p:tav>
                                      </p:tavLst>
                                    </p:anim>
                                    <p:anim calcmode="lin" valueType="num">
                                      <p:cBhvr>
                                        <p:cTn id="4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2661725" y="23447"/>
            <a:ext cx="6737251" cy="6737251"/>
          </a:xfrm>
          <a:prstGeom prst="rect">
            <a:avLst/>
          </a:prstGeom>
        </p:spPr>
      </p:pic>
      <p:pic>
        <p:nvPicPr>
          <p:cNvPr id="4" name="Picture 3"/>
          <p:cNvPicPr>
            <a:picLocks noChangeAspect="1"/>
          </p:cNvPicPr>
          <p:nvPr/>
        </p:nvPicPr>
        <p:blipFill>
          <a:blip r:embed="rId3" cstate="print"/>
          <a:stretch>
            <a:fillRect/>
          </a:stretch>
        </p:blipFill>
        <p:spPr>
          <a:xfrm>
            <a:off x="4482904" y="2237935"/>
            <a:ext cx="2438400" cy="2438400"/>
          </a:xfrm>
          <a:prstGeom prst="rect">
            <a:avLst/>
          </a:prstGeom>
        </p:spPr>
      </p:pic>
      <p:pic>
        <p:nvPicPr>
          <p:cNvPr id="5" name="Picture 4"/>
          <p:cNvPicPr>
            <a:picLocks noChangeAspect="1"/>
          </p:cNvPicPr>
          <p:nvPr/>
        </p:nvPicPr>
        <p:blipFill>
          <a:blip r:embed="rId4" cstate="print"/>
          <a:stretch>
            <a:fillRect/>
          </a:stretch>
        </p:blipFill>
        <p:spPr>
          <a:xfrm>
            <a:off x="9488658" y="23447"/>
            <a:ext cx="2438400" cy="2438400"/>
          </a:xfrm>
          <a:prstGeom prst="rect">
            <a:avLst/>
          </a:prstGeom>
        </p:spPr>
      </p:pic>
      <p:pic>
        <p:nvPicPr>
          <p:cNvPr id="6" name="Picture 5"/>
          <p:cNvPicPr>
            <a:picLocks noChangeAspect="1"/>
          </p:cNvPicPr>
          <p:nvPr/>
        </p:nvPicPr>
        <p:blipFill>
          <a:blip r:embed="rId5" cstate="print"/>
          <a:stretch>
            <a:fillRect/>
          </a:stretch>
        </p:blipFill>
        <p:spPr>
          <a:xfrm>
            <a:off x="133643" y="23447"/>
            <a:ext cx="2438400" cy="2438400"/>
          </a:xfrm>
          <a:prstGeom prst="rect">
            <a:avLst/>
          </a:prstGeom>
        </p:spPr>
      </p:pic>
      <p:pic>
        <p:nvPicPr>
          <p:cNvPr id="7" name="Picture 6"/>
          <p:cNvPicPr>
            <a:picLocks noChangeAspect="1"/>
          </p:cNvPicPr>
          <p:nvPr/>
        </p:nvPicPr>
        <p:blipFill>
          <a:blip r:embed="rId6" cstate="print"/>
          <a:stretch>
            <a:fillRect/>
          </a:stretch>
        </p:blipFill>
        <p:spPr>
          <a:xfrm>
            <a:off x="9589476" y="4021017"/>
            <a:ext cx="2438400" cy="2438400"/>
          </a:xfrm>
          <a:prstGeom prst="rect">
            <a:avLst/>
          </a:prstGeom>
        </p:spPr>
      </p:pic>
      <p:pic>
        <p:nvPicPr>
          <p:cNvPr id="8" name="Picture 7"/>
          <p:cNvPicPr>
            <a:picLocks noChangeAspect="1"/>
          </p:cNvPicPr>
          <p:nvPr/>
        </p:nvPicPr>
        <p:blipFill>
          <a:blip r:embed="rId7" cstate="print"/>
          <a:stretch>
            <a:fillRect/>
          </a:stretch>
        </p:blipFill>
        <p:spPr>
          <a:xfrm>
            <a:off x="133644" y="4291819"/>
            <a:ext cx="2438400" cy="2438400"/>
          </a:xfrm>
          <a:prstGeom prst="rect">
            <a:avLst/>
          </a:prstGeom>
        </p:spPr>
      </p:pic>
      <p:sp>
        <p:nvSpPr>
          <p:cNvPr id="10" name="TextBox 9"/>
          <p:cNvSpPr txBox="1"/>
          <p:nvPr/>
        </p:nvSpPr>
        <p:spPr>
          <a:xfrm>
            <a:off x="2954215" y="294249"/>
            <a:ext cx="5922499" cy="1446550"/>
          </a:xfrm>
          <a:prstGeom prst="rect">
            <a:avLst/>
          </a:prstGeom>
          <a:noFill/>
        </p:spPr>
        <p:txBody>
          <a:bodyPr wrap="square" rtlCol="0">
            <a:spAutoFit/>
          </a:bodyPr>
          <a:lstStyle/>
          <a:p>
            <a:pPr algn="ctr"/>
            <a:r>
              <a:rPr lang="en-US" sz="4400" dirty="0" smtClean="0">
                <a:solidFill>
                  <a:srgbClr val="FFFF00"/>
                </a:solidFill>
              </a:rPr>
              <a:t>The Faces of Our Benefactors</a:t>
            </a:r>
            <a:endParaRPr lang="en-US" sz="4400" dirty="0">
              <a:solidFill>
                <a:srgbClr val="FFFF00"/>
              </a:solidFill>
            </a:endParaRPr>
          </a:p>
        </p:txBody>
      </p:sp>
    </p:spTree>
    <p:extLst>
      <p:ext uri="{BB962C8B-B14F-4D97-AF65-F5344CB8AC3E}">
        <p14:creationId xmlns:p14="http://schemas.microsoft.com/office/powerpoint/2010/main" val="7188684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stretch>
            <a:fillRect/>
          </a:stretch>
        </p:blipFill>
        <p:spPr>
          <a:xfrm>
            <a:off x="9578454" y="4419600"/>
            <a:ext cx="2613546" cy="2438400"/>
          </a:xfrm>
          <a:prstGeom prst="rect">
            <a:avLst/>
          </a:prstGeom>
        </p:spPr>
      </p:pic>
      <p:pic>
        <p:nvPicPr>
          <p:cNvPr id="4" name="Picture 3"/>
          <p:cNvPicPr>
            <a:picLocks noChangeAspect="1"/>
          </p:cNvPicPr>
          <p:nvPr/>
        </p:nvPicPr>
        <p:blipFill>
          <a:blip r:embed="rId3" cstate="print"/>
          <a:stretch>
            <a:fillRect/>
          </a:stretch>
        </p:blipFill>
        <p:spPr>
          <a:xfrm>
            <a:off x="2438400" y="2438400"/>
            <a:ext cx="2438400" cy="2438400"/>
          </a:xfrm>
          <a:prstGeom prst="rect">
            <a:avLst/>
          </a:prstGeom>
        </p:spPr>
      </p:pic>
      <p:pic>
        <p:nvPicPr>
          <p:cNvPr id="5" name="Picture 4"/>
          <p:cNvPicPr>
            <a:picLocks noChangeAspect="1"/>
          </p:cNvPicPr>
          <p:nvPr/>
        </p:nvPicPr>
        <p:blipFill>
          <a:blip r:embed="rId4" cstate="print"/>
          <a:stretch>
            <a:fillRect/>
          </a:stretch>
        </p:blipFill>
        <p:spPr>
          <a:xfrm>
            <a:off x="7099111" y="0"/>
            <a:ext cx="2438400" cy="2438400"/>
          </a:xfrm>
          <a:prstGeom prst="rect">
            <a:avLst/>
          </a:prstGeom>
        </p:spPr>
      </p:pic>
      <p:pic>
        <p:nvPicPr>
          <p:cNvPr id="6" name="Picture 5"/>
          <p:cNvPicPr>
            <a:picLocks noChangeAspect="1"/>
          </p:cNvPicPr>
          <p:nvPr/>
        </p:nvPicPr>
        <p:blipFill>
          <a:blip r:embed="rId5" cstate="print"/>
          <a:stretch>
            <a:fillRect/>
          </a:stretch>
        </p:blipFill>
        <p:spPr>
          <a:xfrm>
            <a:off x="9537510" y="2438400"/>
            <a:ext cx="2654489" cy="1981200"/>
          </a:xfrm>
          <a:prstGeom prst="rect">
            <a:avLst/>
          </a:prstGeom>
        </p:spPr>
      </p:pic>
      <p:pic>
        <p:nvPicPr>
          <p:cNvPr id="7" name="Picture 6"/>
          <p:cNvPicPr>
            <a:picLocks noChangeAspect="1"/>
          </p:cNvPicPr>
          <p:nvPr/>
        </p:nvPicPr>
        <p:blipFill>
          <a:blip r:embed="rId6" cstate="print"/>
          <a:stretch>
            <a:fillRect/>
          </a:stretch>
        </p:blipFill>
        <p:spPr>
          <a:xfrm>
            <a:off x="9523863" y="0"/>
            <a:ext cx="2668136" cy="2438400"/>
          </a:xfrm>
          <a:prstGeom prst="rect">
            <a:avLst/>
          </a:prstGeom>
        </p:spPr>
      </p:pic>
      <p:pic>
        <p:nvPicPr>
          <p:cNvPr id="8" name="Picture 7"/>
          <p:cNvPicPr>
            <a:picLocks noChangeAspect="1"/>
          </p:cNvPicPr>
          <p:nvPr/>
        </p:nvPicPr>
        <p:blipFill>
          <a:blip r:embed="rId7" cstate="print"/>
          <a:stretch>
            <a:fillRect/>
          </a:stretch>
        </p:blipFill>
        <p:spPr>
          <a:xfrm>
            <a:off x="4756245" y="0"/>
            <a:ext cx="2438400" cy="2438400"/>
          </a:xfrm>
          <a:prstGeom prst="rect">
            <a:avLst/>
          </a:prstGeom>
        </p:spPr>
      </p:pic>
      <p:pic>
        <p:nvPicPr>
          <p:cNvPr id="9" name="Picture 8"/>
          <p:cNvPicPr>
            <a:picLocks noChangeAspect="1"/>
          </p:cNvPicPr>
          <p:nvPr/>
        </p:nvPicPr>
        <p:blipFill>
          <a:blip r:embed="rId8" cstate="print"/>
          <a:stretch>
            <a:fillRect/>
          </a:stretch>
        </p:blipFill>
        <p:spPr>
          <a:xfrm>
            <a:off x="2317845" y="0"/>
            <a:ext cx="2438400" cy="2438400"/>
          </a:xfrm>
          <a:prstGeom prst="rect">
            <a:avLst/>
          </a:prstGeom>
        </p:spPr>
      </p:pic>
      <p:pic>
        <p:nvPicPr>
          <p:cNvPr id="10" name="Picture 9"/>
          <p:cNvPicPr>
            <a:picLocks noChangeAspect="1"/>
          </p:cNvPicPr>
          <p:nvPr/>
        </p:nvPicPr>
        <p:blipFill>
          <a:blip r:embed="rId9" cstate="print"/>
          <a:stretch>
            <a:fillRect/>
          </a:stretch>
        </p:blipFill>
        <p:spPr>
          <a:xfrm>
            <a:off x="0" y="2438400"/>
            <a:ext cx="2438400" cy="2438400"/>
          </a:xfrm>
          <a:prstGeom prst="rect">
            <a:avLst/>
          </a:prstGeom>
        </p:spPr>
      </p:pic>
      <p:pic>
        <p:nvPicPr>
          <p:cNvPr id="11" name="Picture 10"/>
          <p:cNvPicPr>
            <a:picLocks noChangeAspect="1"/>
          </p:cNvPicPr>
          <p:nvPr/>
        </p:nvPicPr>
        <p:blipFill>
          <a:blip r:embed="rId10" cstate="print"/>
          <a:stretch>
            <a:fillRect/>
          </a:stretch>
        </p:blipFill>
        <p:spPr>
          <a:xfrm>
            <a:off x="0" y="0"/>
            <a:ext cx="2438400" cy="2438400"/>
          </a:xfrm>
          <a:prstGeom prst="rect">
            <a:avLst/>
          </a:prstGeom>
        </p:spPr>
      </p:pic>
      <p:pic>
        <p:nvPicPr>
          <p:cNvPr id="13" name="Picture 12"/>
          <p:cNvPicPr>
            <a:picLocks noChangeAspect="1"/>
          </p:cNvPicPr>
          <p:nvPr/>
        </p:nvPicPr>
        <p:blipFill>
          <a:blip r:embed="rId11" cstate="print"/>
          <a:stretch>
            <a:fillRect/>
          </a:stretch>
        </p:blipFill>
        <p:spPr>
          <a:xfrm>
            <a:off x="7085463" y="2438400"/>
            <a:ext cx="2438400" cy="2438400"/>
          </a:xfrm>
          <a:prstGeom prst="rect">
            <a:avLst/>
          </a:prstGeom>
        </p:spPr>
      </p:pic>
      <p:pic>
        <p:nvPicPr>
          <p:cNvPr id="14" name="Picture 13"/>
          <p:cNvPicPr>
            <a:picLocks noChangeAspect="1"/>
          </p:cNvPicPr>
          <p:nvPr/>
        </p:nvPicPr>
        <p:blipFill>
          <a:blip r:embed="rId12" cstate="print"/>
          <a:stretch>
            <a:fillRect/>
          </a:stretch>
        </p:blipFill>
        <p:spPr>
          <a:xfrm>
            <a:off x="13648" y="4419600"/>
            <a:ext cx="2438400" cy="2438400"/>
          </a:xfrm>
          <a:prstGeom prst="rect">
            <a:avLst/>
          </a:prstGeom>
        </p:spPr>
      </p:pic>
      <p:pic>
        <p:nvPicPr>
          <p:cNvPr id="15" name="Picture 14"/>
          <p:cNvPicPr>
            <a:picLocks noChangeAspect="1"/>
          </p:cNvPicPr>
          <p:nvPr/>
        </p:nvPicPr>
        <p:blipFill>
          <a:blip r:embed="rId13" cstate="print"/>
          <a:stretch>
            <a:fillRect/>
          </a:stretch>
        </p:blipFill>
        <p:spPr>
          <a:xfrm>
            <a:off x="2465696" y="4419600"/>
            <a:ext cx="2438400" cy="2438400"/>
          </a:xfrm>
          <a:prstGeom prst="rect">
            <a:avLst/>
          </a:prstGeom>
        </p:spPr>
      </p:pic>
      <p:pic>
        <p:nvPicPr>
          <p:cNvPr id="16" name="Picture 15"/>
          <p:cNvPicPr>
            <a:picLocks noChangeAspect="1"/>
          </p:cNvPicPr>
          <p:nvPr/>
        </p:nvPicPr>
        <p:blipFill>
          <a:blip r:embed="rId14" cstate="print"/>
          <a:stretch>
            <a:fillRect/>
          </a:stretch>
        </p:blipFill>
        <p:spPr>
          <a:xfrm>
            <a:off x="4748284" y="4419600"/>
            <a:ext cx="2438400" cy="2438400"/>
          </a:xfrm>
          <a:prstGeom prst="rect">
            <a:avLst/>
          </a:prstGeom>
        </p:spPr>
      </p:pic>
      <p:pic>
        <p:nvPicPr>
          <p:cNvPr id="17" name="Picture 16"/>
          <p:cNvPicPr>
            <a:picLocks noChangeAspect="1"/>
          </p:cNvPicPr>
          <p:nvPr/>
        </p:nvPicPr>
        <p:blipFill>
          <a:blip r:embed="rId15" cstate="print"/>
          <a:stretch>
            <a:fillRect/>
          </a:stretch>
        </p:blipFill>
        <p:spPr>
          <a:xfrm>
            <a:off x="7126406" y="4419600"/>
            <a:ext cx="2438400" cy="2438400"/>
          </a:xfrm>
          <a:prstGeom prst="rect">
            <a:avLst/>
          </a:prstGeom>
        </p:spPr>
      </p:pic>
      <p:pic>
        <p:nvPicPr>
          <p:cNvPr id="12" name="Picture 11"/>
          <p:cNvPicPr>
            <a:picLocks noChangeAspect="1"/>
          </p:cNvPicPr>
          <p:nvPr/>
        </p:nvPicPr>
        <p:blipFill>
          <a:blip r:embed="rId16" cstate="print"/>
          <a:stretch>
            <a:fillRect/>
          </a:stretch>
        </p:blipFill>
        <p:spPr>
          <a:xfrm>
            <a:off x="4869975" y="2438400"/>
            <a:ext cx="2259487" cy="1981200"/>
          </a:xfrm>
          <a:prstGeom prst="rect">
            <a:avLst/>
          </a:prstGeom>
        </p:spPr>
      </p:pic>
    </p:spTree>
    <p:extLst>
      <p:ext uri="{BB962C8B-B14F-4D97-AF65-F5344CB8AC3E}">
        <p14:creationId xmlns:p14="http://schemas.microsoft.com/office/powerpoint/2010/main" val="3313048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par>
                                <p:cTn id="53" presetID="16" presetClass="entr" presetSubtype="21"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lstStyle/>
          <a:p>
            <a:r>
              <a:rPr lang="en-US" b="1" dirty="0">
                <a:latin typeface="+mn-lt"/>
              </a:rPr>
              <a:t>Community Sale</a:t>
            </a:r>
            <a:br>
              <a:rPr lang="en-US" b="1" dirty="0">
                <a:latin typeface="+mn-lt"/>
              </a:rPr>
            </a:br>
            <a:endParaRPr lang="en-US" b="1" dirty="0">
              <a:latin typeface="+mn-lt"/>
            </a:endParaRPr>
          </a:p>
        </p:txBody>
      </p:sp>
      <p:sp>
        <p:nvSpPr>
          <p:cNvPr id="3" name="Content Placeholder 2"/>
          <p:cNvSpPr>
            <a:spLocks noGrp="1"/>
          </p:cNvSpPr>
          <p:nvPr>
            <p:ph idx="1"/>
          </p:nvPr>
        </p:nvSpPr>
        <p:spPr/>
        <p:txBody>
          <a:bodyPr/>
          <a:lstStyle/>
          <a:p>
            <a:pPr marL="0" indent="0">
              <a:buNone/>
            </a:pPr>
            <a:r>
              <a:rPr lang="en-US" dirty="0" smtClean="0"/>
              <a:t>Through </a:t>
            </a:r>
            <a:r>
              <a:rPr lang="en-US" dirty="0"/>
              <a:t>the efforts and donations of the </a:t>
            </a:r>
            <a:r>
              <a:rPr lang="en-US" dirty="0" smtClean="0"/>
              <a:t>Jamaica </a:t>
            </a:r>
            <a:r>
              <a:rPr lang="en-US" dirty="0"/>
              <a:t>Ambassador </a:t>
            </a:r>
            <a:r>
              <a:rPr lang="en-US" dirty="0" smtClean="0"/>
              <a:t>Programs, </a:t>
            </a:r>
            <a:r>
              <a:rPr lang="en-US" dirty="0"/>
              <a:t>the community held a flea market sale. Hundreds of items were sold at extremely affordable prices to </a:t>
            </a:r>
            <a:r>
              <a:rPr lang="en-US" dirty="0" smtClean="0"/>
              <a:t>the Flower </a:t>
            </a:r>
            <a:r>
              <a:rPr lang="en-US" dirty="0"/>
              <a:t>Hill </a:t>
            </a:r>
            <a:r>
              <a:rPr lang="en-US" dirty="0" smtClean="0"/>
              <a:t>community</a:t>
            </a:r>
            <a:r>
              <a:rPr lang="en-US" dirty="0"/>
              <a:t>. All proceeds went back to the two schools, Flower Hill Central Basic and New Concept Kindergarten. This was also an opportunity to speak individually to the children to survey their aspirations and what they knew about the </a:t>
            </a:r>
            <a:r>
              <a:rPr lang="en-US" dirty="0" smtClean="0"/>
              <a:t>Jamaica </a:t>
            </a:r>
            <a:r>
              <a:rPr lang="en-US" dirty="0"/>
              <a:t>A</a:t>
            </a:r>
            <a:r>
              <a:rPr lang="en-US" dirty="0" smtClean="0"/>
              <a:t>mbassador Programs.</a:t>
            </a:r>
            <a:endParaRPr lang="en-US" dirty="0"/>
          </a:p>
          <a:p>
            <a:endParaRPr lang="en-US" dirty="0"/>
          </a:p>
        </p:txBody>
      </p:sp>
    </p:spTree>
    <p:extLst>
      <p:ext uri="{BB962C8B-B14F-4D97-AF65-F5344CB8AC3E}">
        <p14:creationId xmlns:p14="http://schemas.microsoft.com/office/powerpoint/2010/main" val="16817517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886074" y="0"/>
            <a:ext cx="3263239" cy="3182275"/>
          </a:xfrm>
          <a:prstGeom prst="rect">
            <a:avLst/>
          </a:prstGeom>
        </p:spPr>
      </p:pic>
      <p:pic>
        <p:nvPicPr>
          <p:cNvPr id="5" name="Picture 4"/>
          <p:cNvPicPr>
            <a:picLocks noChangeAspect="1"/>
          </p:cNvPicPr>
          <p:nvPr/>
        </p:nvPicPr>
        <p:blipFill>
          <a:blip r:embed="rId3" cstate="print"/>
          <a:stretch>
            <a:fillRect/>
          </a:stretch>
        </p:blipFill>
        <p:spPr>
          <a:xfrm>
            <a:off x="8481086" y="3182275"/>
            <a:ext cx="3710914" cy="3182275"/>
          </a:xfrm>
          <a:prstGeom prst="rect">
            <a:avLst/>
          </a:prstGeom>
        </p:spPr>
      </p:pic>
      <p:pic>
        <p:nvPicPr>
          <p:cNvPr id="7" name="Picture 6"/>
          <p:cNvPicPr>
            <a:picLocks noChangeAspect="1"/>
          </p:cNvPicPr>
          <p:nvPr/>
        </p:nvPicPr>
        <p:blipFill>
          <a:blip r:embed="rId4" cstate="print"/>
          <a:stretch>
            <a:fillRect/>
          </a:stretch>
        </p:blipFill>
        <p:spPr>
          <a:xfrm>
            <a:off x="0" y="3182275"/>
            <a:ext cx="3710914" cy="3182275"/>
          </a:xfrm>
          <a:prstGeom prst="rect">
            <a:avLst/>
          </a:prstGeom>
        </p:spPr>
      </p:pic>
      <p:pic>
        <p:nvPicPr>
          <p:cNvPr id="8" name="Picture 7"/>
          <p:cNvPicPr>
            <a:picLocks noChangeAspect="1"/>
          </p:cNvPicPr>
          <p:nvPr/>
        </p:nvPicPr>
        <p:blipFill>
          <a:blip r:embed="rId5" cstate="print"/>
          <a:stretch>
            <a:fillRect/>
          </a:stretch>
        </p:blipFill>
        <p:spPr>
          <a:xfrm>
            <a:off x="9149688" y="0"/>
            <a:ext cx="3042312" cy="3182275"/>
          </a:xfrm>
          <a:prstGeom prst="rect">
            <a:avLst/>
          </a:prstGeom>
        </p:spPr>
      </p:pic>
      <p:pic>
        <p:nvPicPr>
          <p:cNvPr id="9" name="Picture 8"/>
          <p:cNvPicPr>
            <a:picLocks noChangeAspect="1"/>
          </p:cNvPicPr>
          <p:nvPr/>
        </p:nvPicPr>
        <p:blipFill>
          <a:blip r:embed="rId6" cstate="print"/>
          <a:stretch>
            <a:fillRect/>
          </a:stretch>
        </p:blipFill>
        <p:spPr>
          <a:xfrm>
            <a:off x="0" y="0"/>
            <a:ext cx="2886075" cy="3182275"/>
          </a:xfrm>
          <a:prstGeom prst="rect">
            <a:avLst/>
          </a:prstGeom>
        </p:spPr>
      </p:pic>
      <p:pic>
        <p:nvPicPr>
          <p:cNvPr id="10" name="Picture 9"/>
          <p:cNvPicPr>
            <a:picLocks noChangeAspect="1"/>
          </p:cNvPicPr>
          <p:nvPr/>
        </p:nvPicPr>
        <p:blipFill>
          <a:blip r:embed="rId7" cstate="print"/>
          <a:stretch>
            <a:fillRect/>
          </a:stretch>
        </p:blipFill>
        <p:spPr>
          <a:xfrm>
            <a:off x="5886450" y="0"/>
            <a:ext cx="3278518" cy="3182275"/>
          </a:xfrm>
          <a:prstGeom prst="rect">
            <a:avLst/>
          </a:prstGeom>
        </p:spPr>
      </p:pic>
      <p:sp>
        <p:nvSpPr>
          <p:cNvPr id="11" name="TextBox 10"/>
          <p:cNvSpPr txBox="1"/>
          <p:nvPr/>
        </p:nvSpPr>
        <p:spPr>
          <a:xfrm>
            <a:off x="3710914" y="3414713"/>
            <a:ext cx="4770172" cy="1446550"/>
          </a:xfrm>
          <a:prstGeom prst="rect">
            <a:avLst/>
          </a:prstGeom>
          <a:noFill/>
        </p:spPr>
        <p:txBody>
          <a:bodyPr wrap="square" rtlCol="0">
            <a:spAutoFit/>
          </a:bodyPr>
          <a:lstStyle/>
          <a:p>
            <a:pPr algn="ctr"/>
            <a:r>
              <a:rPr lang="en-US" sz="4400" b="1" dirty="0" smtClean="0">
                <a:solidFill>
                  <a:srgbClr val="FFFF00"/>
                </a:solidFill>
              </a:rPr>
              <a:t>Community Sale</a:t>
            </a:r>
          </a:p>
          <a:p>
            <a:pPr algn="ctr"/>
            <a:r>
              <a:rPr lang="en-US" sz="4400" b="1" dirty="0" smtClean="0">
                <a:solidFill>
                  <a:srgbClr val="FFFF00"/>
                </a:solidFill>
              </a:rPr>
              <a:t>Dress for Success</a:t>
            </a:r>
            <a:endParaRPr lang="en-US" sz="4400" b="1" dirty="0">
              <a:solidFill>
                <a:srgbClr val="FFFF00"/>
              </a:solidFill>
            </a:endParaRPr>
          </a:p>
        </p:txBody>
      </p:sp>
    </p:spTree>
    <p:extLst>
      <p:ext uri="{BB962C8B-B14F-4D97-AF65-F5344CB8AC3E}">
        <p14:creationId xmlns:p14="http://schemas.microsoft.com/office/powerpoint/2010/main" val="1822370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gradFill>
            <a:gsLst>
              <a:gs pos="0">
                <a:schemeClr val="accent2">
                  <a:lumMod val="20000"/>
                  <a:lumOff val="80000"/>
                </a:schemeClr>
              </a:gs>
              <a:gs pos="46000">
                <a:schemeClr val="accent6">
                  <a:lumMod val="95000"/>
                  <a:lumOff val="5000"/>
                </a:schemeClr>
              </a:gs>
              <a:gs pos="100000">
                <a:schemeClr val="accent6">
                  <a:lumMod val="60000"/>
                </a:schemeClr>
              </a:gs>
            </a:gsLst>
            <a:path path="circle">
              <a:fillToRect l="50000" t="130000" r="50000" b="-30000"/>
            </a:path>
          </a:gradFill>
        </p:spPr>
        <p:txBody>
          <a:bodyPr>
            <a:normAutofit/>
          </a:bodyPr>
          <a:lstStyle/>
          <a:p>
            <a:r>
              <a:rPr lang="en-US" b="1" dirty="0" smtClean="0">
                <a:latin typeface="+mn-lt"/>
              </a:rPr>
              <a:t>Distributio</a:t>
            </a:r>
            <a:r>
              <a:rPr lang="en-US" b="1" dirty="0" smtClean="0">
                <a:latin typeface="+mn-lt"/>
                <a:cs typeface="Aharoni" pitchFamily="2" charset="-79"/>
              </a:rPr>
              <a:t>n</a:t>
            </a:r>
            <a:r>
              <a:rPr lang="en-US" b="1" dirty="0">
                <a:latin typeface="+mn-lt"/>
              </a:rPr>
              <a:t/>
            </a:r>
            <a:br>
              <a:rPr lang="en-US" b="1" dirty="0">
                <a:latin typeface="+mn-lt"/>
              </a:rPr>
            </a:br>
            <a:endParaRPr lang="en-US" b="1" dirty="0">
              <a:latin typeface="+mn-lt"/>
            </a:endParaRPr>
          </a:p>
        </p:txBody>
      </p:sp>
      <p:sp>
        <p:nvSpPr>
          <p:cNvPr id="3" name="Content Placeholder 2"/>
          <p:cNvSpPr>
            <a:spLocks noGrp="1"/>
          </p:cNvSpPr>
          <p:nvPr>
            <p:ph idx="1"/>
          </p:nvPr>
        </p:nvSpPr>
        <p:spPr>
          <a:xfrm>
            <a:off x="585627" y="1825625"/>
            <a:ext cx="10768173" cy="4351338"/>
          </a:xfrm>
        </p:spPr>
        <p:txBody>
          <a:bodyPr>
            <a:normAutofit fontScale="92500" lnSpcReduction="10000"/>
          </a:bodyPr>
          <a:lstStyle/>
          <a:p>
            <a:pPr marL="0" indent="0">
              <a:buNone/>
            </a:pPr>
            <a:r>
              <a:rPr lang="en-US" dirty="0" smtClean="0"/>
              <a:t>The </a:t>
            </a:r>
            <a:r>
              <a:rPr lang="en-US" dirty="0"/>
              <a:t>Jamaica Ambassador </a:t>
            </a:r>
            <a:r>
              <a:rPr lang="en-US" dirty="0" smtClean="0"/>
              <a:t>Programs </a:t>
            </a:r>
            <a:r>
              <a:rPr lang="en-US" dirty="0"/>
              <a:t>(J.A.P) distributed the school supplies </a:t>
            </a:r>
            <a:r>
              <a:rPr lang="en-US" dirty="0" smtClean="0"/>
              <a:t>   and </a:t>
            </a:r>
            <a:r>
              <a:rPr lang="en-US" dirty="0"/>
              <a:t>had one on one conversations with parents and students alike regarding </a:t>
            </a:r>
            <a:r>
              <a:rPr lang="en-US" dirty="0" smtClean="0"/>
              <a:t>  report </a:t>
            </a:r>
            <a:r>
              <a:rPr lang="en-US" dirty="0"/>
              <a:t>cards and needs.</a:t>
            </a:r>
          </a:p>
          <a:p>
            <a:pPr marL="0" indent="0">
              <a:buNone/>
            </a:pPr>
            <a:r>
              <a:rPr lang="en-US" dirty="0" smtClean="0"/>
              <a:t>Flower </a:t>
            </a:r>
            <a:r>
              <a:rPr lang="en-US" dirty="0" smtClean="0"/>
              <a:t>Hill Citizen’s Association was our on the ground sponsor and they facilitated the arrangements for us to implement our activities.  This also included delicious refreshments for us and for the recipients which we greatly appreciated since  Flower Hill has no restaurants or grocery stores.</a:t>
            </a:r>
          </a:p>
          <a:p>
            <a:pPr marL="0" indent="0">
              <a:buNone/>
            </a:pPr>
            <a:r>
              <a:rPr lang="en-US" dirty="0" smtClean="0"/>
              <a:t>Based </a:t>
            </a:r>
            <a:r>
              <a:rPr lang="en-US" dirty="0" smtClean="0"/>
              <a:t>on a conversation with the principal of one of the basic schools who informed us that some of the students at the kindergarten school could not afford lunch, we were able to also collect food in the U.S which we shipped, this was donated lunch to the two schools, this was the first of our four missions where food was donated.</a:t>
            </a:r>
          </a:p>
          <a:p>
            <a:endParaRPr lang="en-US" dirty="0"/>
          </a:p>
        </p:txBody>
      </p:sp>
    </p:spTree>
    <p:extLst>
      <p:ext uri="{BB962C8B-B14F-4D97-AF65-F5344CB8AC3E}">
        <p14:creationId xmlns:p14="http://schemas.microsoft.com/office/powerpoint/2010/main" val="2964961894"/>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143248" y="3714750"/>
            <a:ext cx="3274705" cy="3143250"/>
          </a:xfrm>
          <a:prstGeom prst="rect">
            <a:avLst/>
          </a:prstGeom>
        </p:spPr>
      </p:pic>
      <p:pic>
        <p:nvPicPr>
          <p:cNvPr id="5" name="Picture 4"/>
          <p:cNvPicPr>
            <a:picLocks noChangeAspect="1"/>
          </p:cNvPicPr>
          <p:nvPr/>
        </p:nvPicPr>
        <p:blipFill>
          <a:blip r:embed="rId3" cstate="print"/>
          <a:stretch>
            <a:fillRect/>
          </a:stretch>
        </p:blipFill>
        <p:spPr>
          <a:xfrm>
            <a:off x="-2" y="0"/>
            <a:ext cx="3273885" cy="3043237"/>
          </a:xfrm>
          <a:prstGeom prst="rect">
            <a:avLst/>
          </a:prstGeom>
        </p:spPr>
      </p:pic>
      <p:pic>
        <p:nvPicPr>
          <p:cNvPr id="6" name="Picture 5"/>
          <p:cNvPicPr>
            <a:picLocks noChangeAspect="1"/>
          </p:cNvPicPr>
          <p:nvPr/>
        </p:nvPicPr>
        <p:blipFill>
          <a:blip r:embed="rId4" cstate="print"/>
          <a:stretch>
            <a:fillRect/>
          </a:stretch>
        </p:blipFill>
        <p:spPr>
          <a:xfrm>
            <a:off x="6220320" y="3714750"/>
            <a:ext cx="3222507" cy="3143250"/>
          </a:xfrm>
          <a:prstGeom prst="rect">
            <a:avLst/>
          </a:prstGeom>
        </p:spPr>
      </p:pic>
      <p:pic>
        <p:nvPicPr>
          <p:cNvPr id="7" name="Picture 6"/>
          <p:cNvPicPr>
            <a:picLocks noChangeAspect="1"/>
          </p:cNvPicPr>
          <p:nvPr/>
        </p:nvPicPr>
        <p:blipFill>
          <a:blip r:embed="rId5" cstate="print"/>
          <a:stretch>
            <a:fillRect/>
          </a:stretch>
        </p:blipFill>
        <p:spPr>
          <a:xfrm>
            <a:off x="9477871" y="0"/>
            <a:ext cx="2763970" cy="3043237"/>
          </a:xfrm>
          <a:prstGeom prst="rect">
            <a:avLst/>
          </a:prstGeom>
        </p:spPr>
      </p:pic>
      <p:pic>
        <p:nvPicPr>
          <p:cNvPr id="8" name="Picture 7"/>
          <p:cNvPicPr>
            <a:picLocks noChangeAspect="1"/>
          </p:cNvPicPr>
          <p:nvPr/>
        </p:nvPicPr>
        <p:blipFill>
          <a:blip r:embed="rId6" cstate="print"/>
          <a:stretch>
            <a:fillRect/>
          </a:stretch>
        </p:blipFill>
        <p:spPr>
          <a:xfrm>
            <a:off x="-1" y="3714750"/>
            <a:ext cx="3291811" cy="3143250"/>
          </a:xfrm>
          <a:prstGeom prst="rect">
            <a:avLst/>
          </a:prstGeom>
        </p:spPr>
      </p:pic>
      <p:pic>
        <p:nvPicPr>
          <p:cNvPr id="9" name="Picture 8"/>
          <p:cNvPicPr>
            <a:picLocks noChangeAspect="1"/>
          </p:cNvPicPr>
          <p:nvPr/>
        </p:nvPicPr>
        <p:blipFill>
          <a:blip r:embed="rId7" cstate="print"/>
          <a:stretch>
            <a:fillRect/>
          </a:stretch>
        </p:blipFill>
        <p:spPr>
          <a:xfrm>
            <a:off x="9297394" y="3714750"/>
            <a:ext cx="2894605" cy="3143250"/>
          </a:xfrm>
          <a:prstGeom prst="rect">
            <a:avLst/>
          </a:prstGeom>
        </p:spPr>
      </p:pic>
      <p:sp>
        <p:nvSpPr>
          <p:cNvPr id="10" name="TextBox 9"/>
          <p:cNvSpPr txBox="1"/>
          <p:nvPr/>
        </p:nvSpPr>
        <p:spPr>
          <a:xfrm>
            <a:off x="3910323" y="1209169"/>
            <a:ext cx="4770172" cy="1446550"/>
          </a:xfrm>
          <a:prstGeom prst="rect">
            <a:avLst/>
          </a:prstGeom>
          <a:noFill/>
        </p:spPr>
        <p:txBody>
          <a:bodyPr wrap="square" rtlCol="0">
            <a:spAutoFit/>
          </a:bodyPr>
          <a:lstStyle/>
          <a:p>
            <a:pPr algn="ctr"/>
            <a:r>
              <a:rPr lang="en-US" sz="4400" b="1" dirty="0" smtClean="0">
                <a:solidFill>
                  <a:schemeClr val="accent6">
                    <a:lumMod val="50000"/>
                  </a:schemeClr>
                </a:solidFill>
              </a:rPr>
              <a:t>Distribution of School Supplies</a:t>
            </a:r>
            <a:endParaRPr lang="en-US" sz="4400" b="1" dirty="0">
              <a:solidFill>
                <a:schemeClr val="accent6">
                  <a:lumMod val="50000"/>
                </a:schemeClr>
              </a:solidFill>
            </a:endParaRPr>
          </a:p>
        </p:txBody>
      </p:sp>
    </p:spTree>
    <p:extLst>
      <p:ext uri="{BB962C8B-B14F-4D97-AF65-F5344CB8AC3E}">
        <p14:creationId xmlns:p14="http://schemas.microsoft.com/office/powerpoint/2010/main" val="418705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par>
                                <p:cTn id="18" presetID="8"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amond(in)">
                                      <p:cBhvr>
                                        <p:cTn id="20" dur="2000"/>
                                        <p:tgtEl>
                                          <p:spTgt spid="4"/>
                                        </p:tgtEl>
                                      </p:cBhvr>
                                    </p:animEffect>
                                  </p:childTnLst>
                                </p:cTn>
                              </p:par>
                              <p:par>
                                <p:cTn id="21" presetID="8"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par>
                                <p:cTn id="24" presetID="8"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INTRODUCTION</a:t>
            </a:r>
            <a:endParaRPr lang="en-US" b="1" dirty="0">
              <a:latin typeface="+mn-lt"/>
            </a:endParaRPr>
          </a:p>
        </p:txBody>
      </p:sp>
      <p:pic>
        <p:nvPicPr>
          <p:cNvPr id="4" name="Content Placeholder 3"/>
          <p:cNvPicPr>
            <a:picLocks noGrp="1" noChangeAspect="1"/>
          </p:cNvPicPr>
          <p:nvPr>
            <p:ph idx="1"/>
          </p:nvPr>
        </p:nvPicPr>
        <p:blipFill>
          <a:blip r:embed="rId2" cstate="print"/>
          <a:stretch>
            <a:fillRect/>
          </a:stretch>
        </p:blipFill>
        <p:spPr>
          <a:xfrm>
            <a:off x="981075" y="2600327"/>
            <a:ext cx="11006138" cy="3364642"/>
          </a:xfrm>
          <a:prstGeom prst="rect">
            <a:avLst/>
          </a:prstGeom>
        </p:spPr>
      </p:pic>
      <p:pic>
        <p:nvPicPr>
          <p:cNvPr id="3" name="Picture 2"/>
          <p:cNvPicPr>
            <a:picLocks noChangeAspect="1"/>
          </p:cNvPicPr>
          <p:nvPr/>
        </p:nvPicPr>
        <p:blipFill>
          <a:blip r:embed="rId3" cstate="print"/>
          <a:stretch>
            <a:fillRect/>
          </a:stretch>
        </p:blipFill>
        <p:spPr>
          <a:xfrm>
            <a:off x="10025064" y="0"/>
            <a:ext cx="2166936" cy="2166936"/>
          </a:xfrm>
          <a:prstGeom prst="rect">
            <a:avLst/>
          </a:prstGeom>
        </p:spPr>
      </p:pic>
    </p:spTree>
    <p:extLst>
      <p:ext uri="{BB962C8B-B14F-4D97-AF65-F5344CB8AC3E}">
        <p14:creationId xmlns:p14="http://schemas.microsoft.com/office/powerpoint/2010/main" val="119932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5805268" y="0"/>
            <a:ext cx="6386732" cy="6858000"/>
          </a:xfrm>
          <a:prstGeom prst="rect">
            <a:avLst/>
          </a:prstGeom>
        </p:spPr>
      </p:pic>
      <p:pic>
        <p:nvPicPr>
          <p:cNvPr id="7" name="Picture 6"/>
          <p:cNvPicPr>
            <a:picLocks noChangeAspect="1"/>
          </p:cNvPicPr>
          <p:nvPr/>
        </p:nvPicPr>
        <p:blipFill>
          <a:blip r:embed="rId3" cstate="print"/>
          <a:stretch>
            <a:fillRect/>
          </a:stretch>
        </p:blipFill>
        <p:spPr>
          <a:xfrm>
            <a:off x="-82060" y="7937"/>
            <a:ext cx="5887328" cy="6857999"/>
          </a:xfrm>
          <a:prstGeom prst="rect">
            <a:avLst/>
          </a:prstGeom>
        </p:spPr>
      </p:pic>
      <p:sp>
        <p:nvSpPr>
          <p:cNvPr id="8" name="AutoShape 2" descr="data:image/jpeg;base64,/9j/4AAQSkZJRgABAQAAAQABAAD/2wBDAAYEBQYFBAYGBQYHBwYIChAKCgkJChQODwwQFxQYGBcUFhYaHSUfGhsjHBYWICwgIyYnKSopGR8tMC0oMCUoKSj/2wBDAQcHBwoIChMKChMoGhYaKCgoKCgoKCgoKCgoKCgoKCgoKCgoKCgoKCgoKCgoKCgoKCgoKCgoKCgoKCgoKCgoKCj/wAARCAEAA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1WplWlVakVaoxGhaeFpwFOAoAQLTlXinAUpwoJbAA6mgBu2lC0CeAkDzos+m8VMgDfdIP0OaYEYWnbKmCe1LsoAr7KNlWdlGygCtspNlWdlN25oArlKQrVkpTSlICqUprJVorUbLQMqMtRstWmFROKQFRlqFlq2wqFloAqstQutXGWoXWgCoy1GyVaZajZaAKrLUZWrTLUbLSArFaYy1ZK0wrQBV2c0mypZSY0ZlRpGAJCL1b2GaVQWRSy7WIBKnnHtQB2irTwKAKeBVEiYpwFLilApgKBSSRLLG0cgDIwKkHuKeopwFAEngDw5o39parC+kW04YRON4ztJ3Zxn1xXVWvg3RHv70PowRcpt2PtA+XnGG9apeAgy6pq3k485reIrnp9566rTXuP7QvhcRhW2xHjvwwPT6Vm3Zm6k7HPweDNL+2Xi7L6GMMmwJO/Hy845Pekt/B1u7XIGoalGElKplg3y4B/iX3NdXasf7SvAV4JTnP+zUtrnz7vJ4Eox7fItO4ziIPCkjLIf7ZZQJXQeZbqeAcD0qrDoF/JZiZdS05jhjtZCOhPofavQ7YjbIAc4kbqenNVNOWKWw2DHBfI/4EaG7BZdjzjVfDutzaBLPbvZAmIShopWBGMEgcfh1qzc6Pq9sqGXTw4Z1TMc6nknA64712txahfDjRAqIFtSCAuM/LU2rQRiCEj5ALiI8Zx98UXYcsex59NZX8MkaS6XeBnyF2qrZwMnoaryCSOQxy2t2jhd2Gt34Hr0r0i/Qm+sBDJtbdJwxJz8hotWmOpyCSWF8QgYQ9DuPXvS5xckTy83NvuZTKoZTghgQR+dIJoZPuTRN/uuDXrNpHvnvRLGmPNGO+fkWsa60mwl8Ny+fY2xxE3/LIZ6mjmFyI89dagYVvfEXw3p1rNpcmnQfYWZ5C7Wx2bsAEAjpisNhVJkSjYrsKiYVYaonoJIGFROKnYVEwoArsKjIqdhUbUAQMKYRUzCo2FAELCmEVMRTCKQEW3mgipAKQjmgDrwKkWmLTxVAOxSgUUAkA5H5UBYcBUiimrzT1piOg8AFhr18ONptYz+O966mCRl1y+UW0gXyomMuRhj83AHWuU8C4/4SO6+Y5+yLx2Pzn/P412Mbj+2Lldxz5ERx/wACeobV9TeOxJbS77q5ARht29eM8VFHdxpc3cbZDLIM8E/wKaLc51S8w5GEj/8AZqoy3cUE9+skkmWmQAIQCD5a+p9qhy7Dehc0mUSLdMDuH2hwCOfSn6c8YtcEqGDuMHGfvGqOissaXkpaRd1y2RJyckL1A71Y02OG5tjJ5cMn72QBmT/bNCl0C62IyYjoA3Mcm0GRyM/LVy98ryYt+4L5sZGc9dwxWcrOPDaKEXyjZYDA4x8tV9ciW1gjeK5W2ctGy75WIyGHqcYptjNXUSqXNk7AsVZyAP8AcNUwLS21b51ZD5W1Qed3zdfX86hvJZ55bRZby3jPmtiSBug2NwQar3C6qNUf7HcpJugynmFDj5uO1RKz1Gtjesgn2i9KEcyDP/fC1TLhvDcrA7h5bc9O5qrZHVRqN0GWPZuTcQgIJ2DPcGpTuXwrJ8qhxC3AyBnJ/EURfQDH+JP39L/3pf8A0EVxLV2HxCacyaYJY41XMuCrluw9hXIPWyManQhYVC1TtUL0GZC1RtUrVG1AyJhUTCpjUTUARMKjapXqJjSAYaYacaaaAIbi4itYXmnbbGoyTjPfFSMMGnAAjmmseaAOvHHNPB9qxtW1600wTq4kmmhiErpGpIUHONzfdXODgk155q3xpsI126Vp08zlPvTMECt6YGciqA9cLY7Z/GmyTpHjO7nPQZ6V4dH8YNblkd49Kt2jIG1cN8p78969A8EfECz8R3TWc0L2V4ACkch/1nHOPpS9Ckrbo7SCZJU3LnGcdKsrTAacKBO3Q2vBLEeKZMLnNm3PpiRf8a7FABrsmec2y87fR2/xrhPC4lPiUGCd4f8ARH3FED5+ePsfrXaQeZBrjCaZ5QbXOWVVx8/t9azluax2J4iv9s3ACHmCMk8ju9Yge/XUb5ooY2+ZMoUGSdnB5PTgc+9N1dWm1yRoNQe1Jtow2E8zdl3wMAjFJaSPHPqRnv3Y7ogGSMqOh4AyT26iobuDfUht77WI2u2g06M5uSXB+8vyrnoa3tLuAtq/yvk3Mq7Qenzt1rnEu2lvLpY9RRCZcbWWRckqvPH071Ts5lWVkl11YPLuJA8alzzvOOfQ0nd7AmdXFtPhhX8xv+PP7u7/AGaqeLXiGgiS4gaa3UIzESbdoyM5qlpk97H4YAkt0nTyZNk7TKuBk4HI7V88eNPHet6hcXlkdTmewfCNEhwjBfQY4FVyueiHJ8up7cNd8NFrSNtkEhuCDF9oDMTtYAk56Zrfto7O41lvJt7pfLhKhhjAIbqDmvjtXkJ3KeK7v4Z+Kr/w7r8UjKs0dxiJmmDSFVz/AA88GqlTaWjJjU6WPpjRbGGPUr+YPM0u5VIkPQbBjpxUrjHhiUA5/dNz+Jp+iSzTz30k8Hk5kXavOcbByaqTXsS+Hpo3YiTy2GNrddxHpURVlc1e/wBxl/Ej7+l/WX+S1xb12XxKO2TTDjOPO/8AQVrhnuE2bmIUd/atbpGM+hFLdQpcpbtIPPkBZU7kDqaC6liAQSOoB6VyvjhZLm1t73TLhfNgLKTE/wAxU9hj6dK5rw1p2rfakv7NYm2PhhI/Jzwcjr+dJzadrHTTwsZ0+dysemNUbe9R/aoj5mJABGdrE8AH60nmJLHujdXA7g5qrnG0KwqNhQAck5yawtb8UWWlXP2eZLiSYEBliTOCRnvjNAJN7Gu4qJqw9Zvo9U8ONd6W/mPEUmC9CMHOGH07VzOj69rc18txOk9xZl9jiNBtUngduKiU+V2Z00cLKrFyi1p3O8dguSSAO+arS3trED5txCuOuXFcZ4q1Z2vZIGc+SvG0Hjpkk15vfX0moXxjeV4LUZCgdWPvS525WSIVJWu2e822oWlxGzwXMMijjKuOtPEqsflYH6HNfO0V9NplzhXV1U+nDD0Nek+GdWAhSS3H7u4wSD/CaHNq3YXs911HfEzx4IrrU9O0iJ1e9t44bmaXquM5C465DYz25rzPSrTz3DN0B6VJbRwzeJWjl3NG8jY3DO4knGMVuRQpC+FGATg4pym7GipR5m1tcvW+Y0G0EAd8Vs2NzHJcwGVQjIwKSp96NuzA+3p3GRXPzQTqdyz4iweM4FLOZoraKXcw/hdk55/pUJ9mayjpqj6YtrhHgjYuhJUE4bjNT+YvqPzrxSyT7VbxzzM5ldQzHJHOK0LaMRHKs/PqxNJ4lJ2seTUxEYtpHuPhKdo/E0bIrODbSgqoyT80ddNqlzt1pN1lLPGbY5IXIHzjr7Yry/4OOB4w+d8E2sgAJ68rXsUrpHrETSzIuYHABfGfmWndz1OmjPngmZOIoL1pIrGMb7ZSilDnIZu/UcYqnaXcxuNRf+zMRhY8Dcykn5q27grLq5aC8RSLb7ok4zu6n86paZb3cWszve6iAPKT92HB3ctg5I+tCjZ/8MW1cytLv4pbudpdJdZJWGM7+BsAIP5UKtg+5bjSS+2aQkjeMfPx068Vuwx3D3WomC+TJkHRuF+QY/pVa3jv3S5iTUYYphM23592WP8ACQen4VVirWGWqS3PguZI4xERFKqI2eoLY5PbpXx3qcbw3ckcn31bBxX2fpsfleHnW4kNxKqSfMfq3HNeE/E/4d3qyXPiCzhig05olleMHmMhBn25PTHrVQfKyZxb2PMYIY9sbLjOc4/Cu++FE9pa+N9NmvbhYYQWX5hxuIwAfQEnrXAFzEqYIytemfBHRpdR8ZW091ZO9rBG07GWI7CcYXGeOpyPpTfmNH0hbqVubnkY3LwB0+UVkGdG8LzbZD9xwCQR/Ea0rUg3t6MNw6c88/IK5rxHrVjoHg2SbUJFiV1dETByx3HgCs2+xfX7iH4lkCXSs9CZv5LXjHigSyG6hSQxwWtqbqXLck7wqL7Z5rp/iJ4ysfEuhaJe6NeqX8yXzY45PnhJUfKw6/j0NeXT6wLrQ9Whd2mZ7uJZZG67FDYUH0B/Wp51J2a2MlK9RQ8v1MUsbd0urO4kt5lJZHjfAB9CO/0rtJfGtraabpWp36sFnhMNwIQOJVdgTj0wP1rzi8MOzaSYhH07k/ga3tc0+zk8D6BHLK5SWJpmaNQSGMj5HJ61UJPqbVoRirm/Hq9pr8stzpEkkkYI8xPLIKH1I/rXTaLbS267mmVonXOBnrXjGkWkWlX0d1p2p3sUqngCJcHPGCM812MPia+Cqp1EySZKfNGq7iBz3o5YuXMtTFVuaPKmeiyzbIndELsB8qjqx7CvCvH1zNP4jvhJdP5UDCONo0KgkepzknOeT6V2Fp4ouptQitnnLs8qoUaEdc+tcPrW2W7ntoWdpkdpZZGbr3OR+lNzvsXRSdzp/hB5lwb8yjKKgVwwzvyfl/ka628YWerpFbJFHFMmXCpgk5PPFeHf21ewpJHaXMttGSu8RMV3EdM4roND8X3Jh2X9xvng/wBVNKCxOf4Sfbnk1a0RMr3dmaXjENaT3RB+U/MM+hPNcVo0SXZjKqzSs7klzhBjkf5NdN4jurzVo41lVXUc5iH3hnnvXJW6SW9qZIRtdmaMnOQw78VnHq0VCakkxurBI3McixF93+sQ5A9hXWeFS9ta28bI5bduUY7H3rjNrtcK9wC/sBW/L4kjgC/Z4z5iYxnlaU02rI0b1uR+JNBv/CutWj3/AO+VmWaK4U5SUAjlWB5q3a3MUh3dYnY4P410WoKdS07+x3YeXM+623f8sp8cY9A33SPcHtXDWSywLNbzI0bxscqwwQR1FU7TjdBC8JWZ0qjz5Iot4MIyctnAP4Ut8LrTZokW482Jz8gRg34eo/Gsqz1AxgxshkB4G3rmui0SyCTR3N0p/dtuEMhyD9f8KhyUdyqtVU1ds6mxkeSIPKArkDcB0BwM1djNZ9nkRc9+auRtXFe7ufPTfNJvuehfCB0XxjGWH/LvLz6cCvXJbqwvdajiGJpIoJCwIBCcr6jrXjPwnlKeNLTCFwYpQQFyfu17JI1wl/aTQ2CKZVl8wbBu/hxmuqKul/kenhF+6XzK8L2N3qarZRzQRm3fM0cQRWAdT1I560XVlpj6owu45HYQL87EHdy2c+9aYkuJNUtfMgxE0Egb5funKYq0qkanIAoC+QuOB13NWyRu09jG006XBNeJAAis6HYpA6oOcVWW30mYXs88czAT8vnkcAbs1euI79L+9ayt7WQfu8K4AP3eefwrH1fWbnRNLvZ9VMNpC0uwSAAgMyrgcZx3ppdgT0LNtq1jbaUbZo3hEhlyjLuIyxwSPcHvXmfxOkebwulvp8cEFrCV8/nDSAAYOSfXqP8ACpLzX7GCynvluopraJSzFHBPsMdcmvC/EXiG91q5ea7mZgSSke4hUHoB0rTkRnzybHSvG0m0theeSK908D+ONL0exsGvtU0ySaO2EDv5xDY645PUcDp2r5reVhnJ59mq1pt1eXVq1kvmyxli/lKC2Wxy2B3xRyJ6Mbk7H2Vp+vafc3klxLJOqXRjZWjlOwADAPynkHrmvl/4peKZ9Y8R3lubt57O1d4ock4ZQxwad4O8cT6JolzZXEZuBBlrZt+NgI6H1GcED6153LMXnkkdiWPU+55qeSKehScmtSX7TJBIs9uxjkQ5DL/npW1YatDdzXQZNnmwqxB6FwxJx+dYFvNboWFzC0qnGCrYIFSeHp0t9agWRN9vK/lsrDJ2np+PShxuCSUuYlu4Lm7+SFcu52qq13es2jw+FNKjGGNtFtmI4CtuY8Z6jBFSTRW+nxMY41jY91XoPrWPbwQ6xfpPctLNbxfIkUh+Ukd8Vmkr8jLqx9pHmMaaZbeJ3d/LXBHmDqpPce9creahNdsoLliBtz3xXdfEnRraPT7a9solhUPtljThTkcHHbpivP4JxAWAiikB4IcZqoQ5FY5qNNQRq6HqjWFwCXkHI+fPIPtV/V7xIrS8lj/4+LplUv3x1P8ASubuWD72VVjB5CjoKtarMJJIY1AUKgJAHAJAp8utzpUrRsQ2tuJUYMxB68UjsFO0cAGr3hzVLXS9TWe9tvtMIBBjwCDxjODVLVZ4pbieaFPLEkpdVAwFU9BitNLGetyvLgoW3EEZHBxUsF+YoUjEasEzjOaoyMcBfxpRg9elS1ctO2xdlu5JuyxjvtFU5Rgcc47UjN6VGzcGkklsDbe56Rh7g5JK7TlT3BHINafiqxj1KRNUtxHGZdkkrhc87fmH5lqzYZQi7n+8x+VB1rqtOt92kG2JKM6np1Vj/wDXrKinqjbEWVmcxoOjyslzeCJcxnackZUc8j647VsW8THBbAHpVHwtLeafqUqWyiOTa7fZ25jm2thlYdugwRgjit6+uIbqVby0DLb3A3qjABoz3RgO6nj9axr0rLnTPMxkW3zhG2AAKnRwOTVJXpZpAtvIScAKf5Vyo4Iq7sXLbxbJok1pfaeJorrDgOrDBB4z7ccYrtPBPxdkurq2j8QzTtJB5m2WLJLhgMAj1GOteD6hqBmZIEIxAuPqe9Q21xIHDq21hyCO1epGCcbHs8qprljsfUY8faal8HF1rE8TxSIzSfejJKkbemOlW0+KFlHqPnJFqDxi3WLJjXJIYnufQ14boGrfb7UiQ/v4+H9/etXzuK55Pldmck8TOL5Wj1W0+JdlbanfXItdSdLjYQrbDggHPG7jtXL+L/EkOqeH9WiTT9QTz5ftEUjvlFA29Rn/AGT+dciZqsX2sXEumTWgCBDCY+nOMUozjfUI4l31OE1W5HkqoPU5NZEc8I3efE75PGGximX8oIQZyfQVRaTP+Fdieh2S1Zbu57d1TyIXjbndufcD9K0fAeoXFp4khFsygyB1+YZH3a59mHsKveFHI8SWBGf9bk/Tac0XFYXU5XS9uo2wG3kEKMDqayDIysx6gn9atareLdahc3EalFkcsobris5pAM+h6UPca2HtNzz9Kls7lIrqGVl3KjqxGcZANUWfNW9FtDfagkWfkUNI/wDuqMn/AA/GkM9C8R6siabFKsi7JWClFbp6n+WaraFcCJ1jlddg3FW6DHXmk1TTLfUBG8ESkMg8wHgAY498/wCTXNFxHGIpMtEcxnPUMOCD/P8AGpknH3kWpKo+WR2/ibULC/8ADV5bwXcMkyxbggPJwQePWvJuPuiugkjBjKEhkIwD6Vz0vDfQ9qIy5glT5NiYeT5c63DSLKEAi2jILbhnd6DGfxxRPIJriRlOBnAJ9KrytliR9eak8zeuWVVz1wOtUQMBznvRN1UA59cHNTKYDxjB96h3ouSfvZwKAI5kZSC2MdOKRelJI5ZsZ4FKDxQAEcUw8U4mmt0oA9rtrCCNtyRqreoFaMI2MPaqaTKSCGBqbzhnrWhjc0TpsQ1S3u1wBOjKpA6S8Eg/7yr+a+9cLomryXep31lK6mJZS0bkYKseNpPpxXd2kwuLSS3LhG4eJz/C45Brh9W0U6Nf3KMwdpXMpkC7Q2eenbk9Kxq/Cawgqj5ZbGxuKnDAgjgis3xJd+RpjKBkuc7vTH+Of0po1SP7MnmEtdD5Sn970b/Gue1+d/swid/3kzbmrjpU7T1Oelg3CblLZfiY8Eh84svORzU6ysmMY4qvBgKSeprSgOmG2Xz2uI5wPmK8hjn0+ld50Gr4UumTVlX+GVCpx+f9K7TzMV5/pj28OsWv2OVpIyRksMYJ4xXa7z61x4nSSOHFL3ky2JOKaz1UMlIZM1z3OY4PWIxb6hLCTwp4I9OtUGIPRsfjT9UumuNRuZP7znHH5VV8wHqOa9GF+VXPVheyuSnI5LVq+F5XbW0MKfvfJlCY5+YRnB+uaxC3fFWdIvZbHUFubbIkRWAI6jIxV3K3FDrJAgdPmxgnvVOWAjO1sj0NWGkwm0RNuLsxfdnIPOP/AK9bOneHrvUZZIreW38xIzJtL8kDrjjrSbsO62ZyzblPzDH1rs/AFmDDe3M0bNHKvkL8vBH8XP5CotP8LT31mbgT26KHKbGyWOOtdRp9iljaxQk7gg644z3wKa7kydtC1LFGIiVWQuq5GCMn2HNeaazNcRzTSvbSQJcsJESTqGHB+mRXqsDDHy4z7CuK+IEYaW2bK7vmGM8jpTZMdzlY7zfGcPs9Qajt0E5PykhOX4zmquApOR0Fex+EvCMuh+GpbjVojHdXwjmVRziLGVH1wc/jWaikbOTlueRy2pkZjFHLtz2UmkMDqqgqRg+lepX1pHZ3UqKmzBGQOgOPaqNyhYJtUH51zj0zV1EoysncmErq7R55bWss1w8aRszDHCgnivTvhfotobTVDqlnbSGFpgrTKpI2x57+hqikCR3RuAD5hUISD2Bz0o1W7fS9G1KZWzBcgIYxwfMIILA/TGfpUJlXPMFx2oJpgyMCg5qiR2aQmk5ratvDd9c20M8HlOkgDAbsEA0AeiiEbsxykj0BP9aeJWT75K44yatpdQucfKD6U8ImMjgfSrMitFdtDICSdtQa5qUdxLFGzbnVOp9OwqO/JtMCKPeJTtVVz976Vhavp01ncRzLKZpXGZB9OOKxqzS902p2i+eWw5cf2kS+ANnH51zupXf2zUHdT8o+VfoKt3t6xD4RlbaV5FYsBxIx7VNNdTWrJPRE0rY4zgU1nxjOc9hTW+9ub8BTSfXmtTEs287wzLLE5R1O4HqM16Jp88k1jBLNsEjoGO08V5luwOa6Lw7rrGU2944CEARnoF7Y+lY14c0dDnxFPnjodkXHeo2fKkevFV/PVvusD9DWVrmqmyhxFgzP0z29644xbdkcMY3dkY99YOkp4ZvdRms8xDPDj8qk0yeQ6mk8ruSHyW684NWViDHJUE16dODa1Z6XM4pcxRaL5c5Q/jT7eHnPU9z2qw4C4OAPwogkwRg1qoWepLndaDriEm1aOLG4jGT2rY8LajFpGrWs7qDIUdGA6kspH5ZqomGwOTmobnzLaWN4mVGHX6A06i0uKnL3rFu5v9RsDLcWDo9s5LNE67tpPUjvWY/i7Uym1DAg9o8n9TUianGZGWQ7Vkz055rC1JFjvHEcflocFRnOR6iuSEpL3WdtSEWuZFq41vU7kYmvZyp/hVto/IVVgb99liSTwSTVcGpIgTIoHUmtDE0baxe/ukii6lTuPsK+lfGcjp4X0zzciYW0KuCMEN5Y4I7V85acktrdRTeaY3jdWV06oQc5HvXv3jhI4NOn2sxaS4VjubccsnHPc4A/OoUrijJSehwU5Ug5FVIeQR1xxT52IU81XtWO1sd2NBRLJhTg1y/jCbcqR7iUBPGeM4610VwxyMHmuf8AGQ8gwq6ktKgIPoaFqJrQ5LbmmMKmAqJ+tWMSvSPB77tDtfVQR+RNeb16V4YiMGj26Nw2zcfx5qZbBE6F4jIMOgJ9uKrb5IG2q6j/AHwQfz6VZicxjBzj0Pb6Vz/iHUnuSbS0LJyC7jgj2FaNmSVzThmln1EDjZCmWI5BLdAPwqPWIwxi3jg5H06VlaPPJY7gzNJG3JDHofUGuosWtNVs7m1EiLcMu6HzOMOOn55rirRldyZvOnz03CO5xWsqbbT5WDAg4T8zXJA7R3zXSXl8bmGa0u7doLiKTbIjdiPf61jy2e1i0ZVgecHrWtGLitTmw9OUYu5SLnqTyelKDxUjwSlcGMgg5qMo6oWKMAO5FbGwkbR+comLBM4JHYVqpYRzzRrZ+YxZsBXwC3HX6ViAru+YnNdDot+dPkiubmBLhFXYiscY3cZP0oA15dAu9Esob27CKsrgJjIyMZrC1pvtN1A6AhiMHPY1o6x4hm1GKVJUWONTuVFcsBxgdenSufDNjJOGXkZ96Tim7kcl2pPdEkOfOYqxVEPy49a3Ydsk8jZOxjuA+vNZWn7DOnmReZGBkrnG6tGSXdd79qJuAG1Ogxxx+laQeoVFdEWoFUB2jr7VnxEq5wMZq/fNmNuKivVJiilB3KoEeeOwrST2M4rRl20bcq8+lRa5D5sG5XKspGR/eFMsZOMD0qLXJfmjQyOAyglF7896Jv3QgveKGriNXiWFQqou3j86zpHaRgXJJxgZ9KtTEPGyrnAGRk56VTPWsDcXpU1tkzxhR8xYYpkv3xjuAadbyGKeN1+8rBhQBvNbXbZG3H4V6pcXl7f+GNJlv8eeyb2IGM4VVz+PFeSNql1Kf9e2D6ACvY550TwD4c3FTcT2igk4J2gnPv1qLJEwiouyOYkXzHVFPLMF/M1A8P2WeSDJYxuy5PGcE806/mNnE90pA8r5x9QeP1rV1+1f+0rmWONiGkLFguF9eKDRGHnNyoIJXJyPauc8cTiW5tFVQoAPyjtzW/crMgeaI7VTgn1Jrh9WuxdTqxbfIPvNjH4URd3YbjpcrJ1/CoCcgVKp+9/u1C3CrVkljTrY3d/BAP43AP07/pXp8ACkKBgdK4vwXbb7me5YcRJtX6n/AOtXZqfmBqJMqKKWqanDeW+y2kdt45HICis6NBGoAFU4JNqDAzU0cuDluTVhGKWxcUZ5NSeYoO1RlvQVSaYt8qHGep/wqzAn3URSWPH1oKFuLJL7K/N57n769Sff1/GsjUdK1Gz5jiEq+qj+ldzY2Igj5IMjfeP9KnkhbHYisXN30NFTXU8tjnuTuAhyVJyDx/OmNcmdfLfehDfw9APeu/1K1gnjeO4hVsjrjke4NcIiQ29xOs+S0R+RMcMferjJSMpxcSJreaI70dXVupPIpLi5cIYJAhCnIKjGPpUqTyNI7OV+fOQQADTxambyxEgmZ1B2x5Jyew9/arMynGHlLESAb/lI74q5NJDbBY4oiV7s2GJP0NSXWkXWnnEigBeSAfmUe4/rVaJogWM0TSZ6YfbigCWK6CufsasW6n5ccd+KutLFPBG0asrKxDgjpkDH16VjXBCzebbqYh2Xdn9auWcga2Zl4cSLkZ68GqjuTLY0L9AkEZX5gxrPMs0qn90UgAwFVeB9TWhfv+4iZThuo9c1RlumKlJriRjkZUkn/wCtVTexNPZkumnMgyCeadrQVL0nG5wihF/rUVoTFcMFPel1xz9pjcEhtox/9anL4RR+IpCaYyDzCrAnn5Rms5uCRWy1w88OJTGxBzv2jd9M1juMMfrWRqTGMvbvKBwpC5qJTgg1ftRm1aElQJAWVicDPpVGZGikKNkd+aALioGZQvIY165dQfZtK0mF+WS1QbcjIGBjIHT8a8ksDJKqwRgn5t2B69BXs2uyWwkiCkOyxICVb5fugfXtUSKic7qEJuIFtzuPmSINq9TyK3/ElzILiS3BZY95LAMeSf6VS0iV4737TGgkaPsw654/CqGq3xa+lV22OThVYdQemPf+dZuSTsaKDauiuVLwTj+HI6n6151qFu9teyI6kDcSpx1FenwxrJbKjnD9T2P4iuP8dQiGez2sCCjfnkU4u0gd3E5rPyv9KjfqPYU/+E1JZW5u76GAfxsAfYd62Mjs/Ctv5GlpuGDKpkP58fpW0BwKjgVVKoowqrtA9KdI4jjLv91AWJ9hWbNEjh47gjscDvirMdyGxz+Vd5H4iRk22Wg38q4wN0Sxj9aztVhvNXBz4etbd+0r3IDD/vkU4ubfwjlyRXxHPwuc5OMdq2dLmij/AHjkb+3sKqweFdR3KJJrZABknlx9McVNdeGZbPT7m4/tCR5I42cKIwFyBnHWrlTm1ZGca8Iu7N1b5GXg81DLdHgK2a88h1m4Rd0g/d5xuHrW5Y3VxPtIQ7T3zXM4yW51xnCWxv3U6iHexyw9q4fWFDajJIPlBA3V22w+R84yTWSLuC1knEtvFK55G5ATjpxninSfvCrL3DL0fRJ9Wt3mWSGG2iOHJyWPvtH/AOqrlultaSSxR6hPIWGFKIqA/Q5JpI5vPQSKRZJGmyM7jtPPQDr/AEpV0+wnjcNNfLPtLCQwbU+v098iug5VbcdbahJ5wtricTRkfJ5hDHPovOfwrJv4k+0FYlCL1wZANvtWKp+bOTwepp29tvU7icYxQK7NExkRY8o7sZGe9SQeXGoKqfvruVuoIXB/WqPntFEArEMevtS2cxmuVildY42PLYHHFNaMl6o1L+UOMxseFIBrKK8YGSTW1EILaR/LlLttZQeoBK45Hoc9azntZI2cSOjMBkFGzu7cVdRdSKemhJ5xa5Mo4JpssbXEyn7x9d23j61JqZzKkqJsUooIUZ2kDHPoTjP40kT2s0aJIHJBJJ2+vb9KTlpYajqFw6QbY4ysjn6ED29TWVeqqXMqqwZQ3BHQ1ozwBTut2GD/AHm5qrNbxhl+ckY5wKg0Llu0K2wWS2E7kDrKQMVU1LzZ5DOYSqKAuVyVHpzVlSiRjb29a0tJ1G3tor22v4zJbXsJjbAyyN1Vx9D2pME76GZ4bju59R8mwjMk7qcADJGO/wCFek3Wk6utrDPti2yfLtm4IYdcVwnw9m+y+NNLMjFVeUxEj/aBH9a9ukv7G3i1WHVZ4wIj/o7nP3SnKjHfdjk+tYV5uC5rXt2K5uSDa3IbDS4LeRWCBVKgYY4zz1qvqsK6u8P2e1ihnsJPLkE0WXkwT932/XFSadqFvdxRrFcJKdoOO+Mdx2p+uWa3+25inkivYh+7beSpGMY45B9Dz6VkpSa00bNpxlKCcdBv2W1SUyLBHubgsQK88+LNtEkOnzRn5t7p9RgH+lb+nTX9i06ziSSMkuWdGXb68t2PrVS88RWOoRsklpazwRMd0s+Fj3eg4JJqoKSfcad4WlueVRRvIwSNGdzwFUZJrf8ADNjJFcvPcRtGwIRQwwfc1Bdy27X8z2xS3hbP+pBQH6egpY7iCKONbcv5o6ybz834V1dDm2Z2cP8ArD+NZXii5+z6RKAcNL+7H49f0qOHU3h0x7pIjMqnaRu5B9D/AD/Oue1rUn1cxBU8tYwcrnOSe9LlK5keugZOafjimrUg5rtOEQCoL+PzLC5T+9E4/wDHTVihxuVl9QR+lAHiNlKI+JV3wuMMprtNFKiKPHoK4d4naXYpwU3Z9gDXUaDc/uVVj8y8GuCqtD0cO9TpLub5ePSuc1AxxyI8shU4OFBxn6n0/nW1MwePIrmvE0rRzQBBl9pI9qxp/Ejoq/Ax7yxKvmkqZei8foB/kUl5dTxQfYmd3eUh5ZN2crjIA9AB2rMS4S1VXXL3ZGWY/wAJ7ACm287TPJ59wqB+HY/eYeldZwliSG2utQEtraTfYuFc7+WPdh6VPfWCwukkREdoTycjeo9Oep96o2cckd1IsbkgIwVweMEdM054rhoTK0cjQjksFO0Z6c0WFck1KSO9lUxROjgYySCWUDjd71VlVIsAMC4/55qBj8TSLlmOCAT1PYVI6BFzjOOg9TSGVyTuyC27uSavafMI43VMFmH3vT2FVLdVlf8A0iQCMcnjG4+g9qWaQJM/lYycKuP1NAGjczKqBVIAAwQP1qvFNmHoBzxgdapzEZEak9MtUrA7Qv547UAOMoK5Axk8c9RTVXcwHUdSaVUz2wAMAU4oY48kBcn8aAI7qXZhR97rVPMm/c2cmpWKh2LpuYjAGcAUivjOSOf4RwBQBoaZNJp95BdKF8+Nt0ZLYII6HAq5qmt3127PdXMs0r8cucH8KyoyIkyoy7e+aTB3ZYguaAubHhadzr9nEJtm47GYtgBcc9a7bWPENtpcWIrsXFx90RoN2D78jivN9Nu54RNAnlxGcgNIVyygHPB7U253SsEh4jAP7xj8z9yTUSgpPUuM+VaGprniW81ZkjkkYxL/AAL8oJ9wOtZMkhbYmSQowBnpTokEC/8ATRhz/s1GR16A9RVJJbEtt6sSeMsVz021DsaM9TtNb+gmdNRhlhiMgQAv8gYKM4yc8AZx1rp57Hw7rcjwJ5dneDjfbHKE+6n8OlDdgSOT0a/itJYd6s8UqlbiNujr2x79x7im3WnRxXMqGQqFG5ZBGWBB6Hj1qXWvDWoacPORRdWuMrJD820e46j9aqRTteabkOfPteAw4Own+h/nTuKx64KkU1EhqRcV1nIPoHBH1pM0Z9aQHj/2Z5L/AFGGKMu6s/Q9AG/X6VbtbeawvFiuFwzgMcHP4VT8RqY9c1HbwVuGOR2zmqFjOUvInZifmGcmuWavdHXTdrM9BVcWxNc9q8ZmuZDv8tIYw7ttyQC2M10CHfagDvXJeJGaC/IDsDJEFIHdc85rlpfEd1b4GZupWz2V5JA0kcrDkSRvuVge4NV1TIIA5xRIpD9AOBgU+JwoIPUd66jhPToBbWstuLc28OUSRUjj3MAVDc/L6Hua3PGOiwr4b1do9RMs1tA/7rcSPvq3OT2XHSszSdRsLjwzpa3MUZGFErmZIz90qeSc8bRke4rD1nU7RtQupxeQywbZQ0cRMjNvTbjpgfie1dN1y7nO0+bRHEJMACBn8KVmbIDDjuahUcL0wB1qQz7zjbx3I61zHQNk74Y7s9O5pIht5PLHoKUsN2VBLdu5pOShfcpOcBO/1+lAD4SEO5jk5/M1NFIWZs8VAiEAFvvHoKeX2AIg3OetAFy1P70Nj5RzSXhwOOfrVJXkEuSeR2HQVdwJY++D0oAoTxbZcScZAPFQ/dOCAavXsZMocfdIxj0wKjQZAHQ9yBQBFESFOCEB9f6VLt45cMRzkHPFKsKHqu76mpWUYAUEAdqYiAysjoyY8wdiMiuy0vT7XxDC6xyLBIiBlO35WJODu9PauROR0GTWz4Rv5LXW7ZGx5cmYuw5PTn60mUmS6p4X1bTZCsluZIh/y0i+YY9wOR+VQwWcFon2i+Adxjy7fOCx65buF/nXr1pLIyYQ7lPOzryPb/Cq2qaXYaqAt7CrOBt81OCpx7fyye/FQp9x8p44J3cSktjcx3BeB6jj2qEkiQ4JTb0YHkV0vijwyNI2TWszTW9w+wBwAUYdMn/EDpWJeWs9pcPFdwyRTRnDxuMHb6+496tO5L03NLTPEt7pzKLj99H3YNhvz/xq5qd/pV6Eu7eONLksUmwNrOreo7/X2rmJl6ZOUx8pFVJoyoOOh6EUmh3PaYzzSyTRxDMsiRj/AGmA/nXj17r2qzOVfUJ9norbf5Vn+dKX3vIztjGXO4/rWzqGCpd2evXPibR7bIkv4Sw7Rkuf0rMuPHOnKp+zw3M/bO0IP1P9K8yVO2OKnXCR1PtGV7NF3VrltRv7u7VDEJmDbSc46CqMEJVsk9OlOQkscdMVKBn5QSKlJtl7I7nRG8+0j3Ht0rE8bWzJcW8ygYwVJ/WrejyyW/lEAmPuPbFaWr20V/YlMkE8gjsa5I+7K53yTlCx53MxZySSadBEHkUPkgnn2rV1bw7qelLBLfWzLBPGJY5VOVKnofb8apQrzu7dveuo4Qjt0jdmwCQflOKSOYJOrE9ev0p8jYBZsEdv8+lNEYPQEse/c0ASXFrGkJZdwHXr1NVRkLheD6mrjW7NagTSsi7hiMAE/wA+Pxp13YrFEgYiM4ypL7i3+FOzE2ilABFKsgcblOfX86e0xeViu0szZJACgEn0FQIFY85AHapHGxVK8EnjHakBomzUJw53n+KmQaeTcJGsigvn5m9gT2+lVZNRmMzPtTDc7QMAfSmQXk0d0LhiGcBgoI4GQRnH40DY2YSQTNG+zepwWU5z3qdZ/mULxxlhWjoGhyajHPd3EbmyhilZ3B5LCNmB/MCsGIscyMeWGKb7iXY0LiRTED3zxUSFEADtg4zVUfM3rnvUkyn5Sep/lSGXDIpUGPDew7Uq3US288bwBnfAWQkgx4OeB3z71UTciknPPYUwh25IA+poAlDg9yaVXbIeJiHQhl+oqBY2ZkChvmOAR3r0DRtOsvsQYQgSY2s7t0461jXrKlG7Vy4Q5mddoN097YW821oyQGKyA/Lx17nHv/KtNiScOpDHBG7JJ7cHuPxb6VwHga++ya1e6cZmk+bfGdx3Ajg816OhSdJTJHlsgkxp7Zy0Z47H5l9aSd1cq1nY5/xVai60K7WRVZ4x5sbEDK7eoH4df5VLpX2XVdKs1voY543QcMu7Bxg4xyD1Py/UjitO+tWeKRFcNFKhj3q2V7j73Pp0Yd+tcV4QvWtbuXSrhAGjZsEdip+YZ9Ov/wBarRLNC/8ABOnTvvsp57QMORj7RDnaT1HzL26isS78A6jCZFt7iwu0BfIjmCsNpAJ2tjuQK7yPIn+TJcg4Kk7uh9Occjn5hWnNcNNw489dzZBiWbgyo3s3QihSYcqPm6Ax5lM8bH+EMDjafpUB4PBrqL9ILS4umlXOJm4C9cnI/nWFdFZ5i8cQTP8ACOc1aldXJcbMrrJgAEfnUxPyGmMhjYrKpRh2apCpQbXGDj9DTENQjOTWx4X059Y1eO1jKBiGf5zgEKpYj64FYq9auaPql1pN4LuxYJMhOHxnGRgjn1Bqouz1E0ejQ2ELIjIwWMD05q5pVlHNqEccjoLZTmRicZHpXn8HiRkUCWDeTydr4B/CnHxS4QqbZSAePm/+tXOqdmdMq10emeJbuK7uxHpNvCsKJskDqGVz3wp6fhXJXnhqK4A8qNbaQ5ztf5T+B6Vi2fiyaN/mV9nYZDY/Orw8WDIcWZZ+xk5x+pq/euSvZ2M/XfDN9p0Quwy3FoigvLEMKhzjBB5P16VhyXJBzHmPIxx/jW1quvXupRGKVtkH/PJelYk0Snad/POeKtGLtfQiaaR8MzkuKegZjuGST3J5NKUHAAC9s96cpWPAR2yPTjFABNEYcEgj6jFQyyFx9BVjH2g+WXw2MgHmq6qwfB2qelADduMF/lBGR706Mo0ieZlY8gHbycd6UjzDkg8U1Y2LbV6etAHe2V7stNaFnt+wtpzsGUHbkBVAHp948HnmuCAZ8hecdT0AqeB3jjkjSR9kmN8ascNjpntVq2gaQtlo40UZJLbVX2J9TVN8xKViGKNUTPftQcBi789lFNVy5+XH49qnjj/ifGakoYUd0ySQew9qjWEK2S2TVt8Lnn/69QSYB3OR9BQBe0i9XT5FGxJImbLKwGc9OvauzksobuJ2tJkcD7xifOB+FedZLHIGB6mun0DxWdPZo57SExvgNJEoVumMkdDWdSHMXCXKXItFhtL9L4XE/mx8/JgfnnrXfaPdLcRxyocqfnXtj3B6r9Rx6iuftntNQgMtu6yRng4/r6GofCcxtbu806Z2DRFZoz0wpHJz25Armpzk5Wkzsr0owipRO7tZiLxXIPmlVYMrBHbhT/uOPlPvzWPPpFodSe/EeJ/LwzKNhjIGCzJ1BODyv4VeiyTcHBkwhLKqrvA2scsn3XHHUUy4JNv8riVI0Y5Bb5OZP+BofzArc5SN/wB3JGGTcm4FcDdnBByOgPT+Eg+op87eZG2QJmQHIILlf3ZHs45QetFxIA7qTwS2Nw+99/8A4C/T2NVtSubRZCs08akNjDE5Xlh90ncOGHINAH//2Q==">
            <a:hlinkClick r:id="rId4"/>
          </p:cNvPr>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603717" y="323557"/>
            <a:ext cx="8961120" cy="830997"/>
          </a:xfrm>
          <a:prstGeom prst="rect">
            <a:avLst/>
          </a:prstGeom>
          <a:noFill/>
        </p:spPr>
        <p:txBody>
          <a:bodyPr wrap="square" rtlCol="0">
            <a:spAutoFit/>
          </a:bodyPr>
          <a:lstStyle/>
          <a:p>
            <a:pPr algn="ctr"/>
            <a:r>
              <a:rPr lang="en-US" sz="4800" b="1" dirty="0" smtClean="0">
                <a:solidFill>
                  <a:schemeClr val="bg1"/>
                </a:solidFill>
              </a:rPr>
              <a:t>Tools of Success</a:t>
            </a:r>
            <a:endParaRPr lang="en-US" sz="4800" b="1" dirty="0">
              <a:solidFill>
                <a:schemeClr val="bg1"/>
              </a:solidFill>
            </a:endParaRPr>
          </a:p>
        </p:txBody>
      </p:sp>
    </p:spTree>
    <p:extLst>
      <p:ext uri="{BB962C8B-B14F-4D97-AF65-F5344CB8AC3E}">
        <p14:creationId xmlns:p14="http://schemas.microsoft.com/office/powerpoint/2010/main" val="492524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378634" y="1456006"/>
            <a:ext cx="5401994" cy="5401994"/>
          </a:xfrm>
          <a:prstGeom prst="rect">
            <a:avLst/>
          </a:prstGeom>
        </p:spPr>
      </p:pic>
      <p:sp>
        <p:nvSpPr>
          <p:cNvPr id="8" name="TextBox 7"/>
          <p:cNvSpPr txBox="1"/>
          <p:nvPr/>
        </p:nvSpPr>
        <p:spPr>
          <a:xfrm>
            <a:off x="872197" y="464234"/>
            <a:ext cx="10677378" cy="707886"/>
          </a:xfrm>
          <a:prstGeom prst="rect">
            <a:avLst/>
          </a:prstGeom>
          <a:noFill/>
        </p:spPr>
        <p:txBody>
          <a:bodyPr wrap="square" rtlCol="0">
            <a:spAutoFit/>
          </a:bodyPr>
          <a:lstStyle/>
          <a:p>
            <a:pPr algn="ctr"/>
            <a:r>
              <a:rPr lang="en-US" sz="4000" b="1" dirty="0" smtClean="0">
                <a:solidFill>
                  <a:schemeClr val="accent6">
                    <a:lumMod val="75000"/>
                  </a:schemeClr>
                </a:solidFill>
              </a:rPr>
              <a:t>Where the Journey to Success Begins</a:t>
            </a:r>
            <a:endParaRPr lang="en-US" sz="4000" b="1" dirty="0">
              <a:solidFill>
                <a:schemeClr val="accent6">
                  <a:lumMod val="75000"/>
                </a:schemeClr>
              </a:solidFill>
            </a:endParaRPr>
          </a:p>
        </p:txBody>
      </p:sp>
      <p:pic>
        <p:nvPicPr>
          <p:cNvPr id="9" name="Picture 8"/>
          <p:cNvPicPr>
            <a:picLocks noChangeAspect="1"/>
          </p:cNvPicPr>
          <p:nvPr/>
        </p:nvPicPr>
        <p:blipFill>
          <a:blip r:embed="rId3" cstate="print"/>
          <a:stretch>
            <a:fillRect/>
          </a:stretch>
        </p:blipFill>
        <p:spPr>
          <a:xfrm>
            <a:off x="6780628" y="1456006"/>
            <a:ext cx="5246077" cy="5401994"/>
          </a:xfrm>
          <a:prstGeom prst="rect">
            <a:avLst/>
          </a:prstGeom>
        </p:spPr>
      </p:pic>
    </p:spTree>
    <p:extLst>
      <p:ext uri="{BB962C8B-B14F-4D97-AF65-F5344CB8AC3E}">
        <p14:creationId xmlns:p14="http://schemas.microsoft.com/office/powerpoint/2010/main" val="2336144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722055" y="448994"/>
            <a:ext cx="2438400" cy="2438400"/>
          </a:xfrm>
          <a:prstGeom prst="rect">
            <a:avLst/>
          </a:prstGeom>
        </p:spPr>
      </p:pic>
      <p:pic>
        <p:nvPicPr>
          <p:cNvPr id="6" name="Picture 5"/>
          <p:cNvPicPr>
            <a:picLocks noChangeAspect="1"/>
          </p:cNvPicPr>
          <p:nvPr/>
        </p:nvPicPr>
        <p:blipFill>
          <a:blip r:embed="rId3" cstate="print"/>
          <a:stretch>
            <a:fillRect/>
          </a:stretch>
        </p:blipFill>
        <p:spPr>
          <a:xfrm>
            <a:off x="1540413" y="4419600"/>
            <a:ext cx="2438400" cy="2438400"/>
          </a:xfrm>
          <a:prstGeom prst="rect">
            <a:avLst/>
          </a:prstGeom>
        </p:spPr>
      </p:pic>
      <p:pic>
        <p:nvPicPr>
          <p:cNvPr id="7" name="Picture 6"/>
          <p:cNvPicPr>
            <a:picLocks noChangeAspect="1"/>
          </p:cNvPicPr>
          <p:nvPr/>
        </p:nvPicPr>
        <p:blipFill>
          <a:blip r:embed="rId4" cstate="print"/>
          <a:stretch>
            <a:fillRect/>
          </a:stretch>
        </p:blipFill>
        <p:spPr>
          <a:xfrm>
            <a:off x="8110024" y="448994"/>
            <a:ext cx="2438400" cy="2438400"/>
          </a:xfrm>
          <a:prstGeom prst="rect">
            <a:avLst/>
          </a:prstGeom>
        </p:spPr>
      </p:pic>
      <p:pic>
        <p:nvPicPr>
          <p:cNvPr id="9" name="Picture 8"/>
          <p:cNvPicPr>
            <a:picLocks noChangeAspect="1"/>
          </p:cNvPicPr>
          <p:nvPr/>
        </p:nvPicPr>
        <p:blipFill>
          <a:blip r:embed="rId5" cstate="print"/>
          <a:stretch>
            <a:fillRect/>
          </a:stretch>
        </p:blipFill>
        <p:spPr>
          <a:xfrm>
            <a:off x="4825218" y="4419600"/>
            <a:ext cx="2438400" cy="2438400"/>
          </a:xfrm>
          <a:prstGeom prst="rect">
            <a:avLst/>
          </a:prstGeom>
        </p:spPr>
      </p:pic>
      <p:sp>
        <p:nvSpPr>
          <p:cNvPr id="10" name="TextBox 9"/>
          <p:cNvSpPr txBox="1"/>
          <p:nvPr/>
        </p:nvSpPr>
        <p:spPr>
          <a:xfrm>
            <a:off x="1540413" y="3334043"/>
            <a:ext cx="9108830" cy="646331"/>
          </a:xfrm>
          <a:prstGeom prst="rect">
            <a:avLst/>
          </a:prstGeom>
          <a:noFill/>
        </p:spPr>
        <p:txBody>
          <a:bodyPr wrap="square" rtlCol="0">
            <a:spAutoFit/>
          </a:bodyPr>
          <a:lstStyle/>
          <a:p>
            <a:pPr algn="ctr"/>
            <a:r>
              <a:rPr lang="en-US" sz="3600" b="1" dirty="0" smtClean="0">
                <a:solidFill>
                  <a:srgbClr val="FFFF00"/>
                </a:solidFill>
              </a:rPr>
              <a:t>Reaching Out to the future One Child at a Time</a:t>
            </a:r>
            <a:endParaRPr lang="en-US" sz="3600" b="1" dirty="0">
              <a:solidFill>
                <a:srgbClr val="FFFF00"/>
              </a:solidFill>
            </a:endParaRPr>
          </a:p>
        </p:txBody>
      </p:sp>
      <p:pic>
        <p:nvPicPr>
          <p:cNvPr id="2" name="Picture 1"/>
          <p:cNvPicPr>
            <a:picLocks noChangeAspect="1"/>
          </p:cNvPicPr>
          <p:nvPr/>
        </p:nvPicPr>
        <p:blipFill>
          <a:blip r:embed="rId6" cstate="print"/>
          <a:stretch>
            <a:fillRect/>
          </a:stretch>
        </p:blipFill>
        <p:spPr>
          <a:xfrm>
            <a:off x="1540413" y="464133"/>
            <a:ext cx="2438400" cy="2438400"/>
          </a:xfrm>
          <a:prstGeom prst="rect">
            <a:avLst/>
          </a:prstGeom>
        </p:spPr>
      </p:pic>
      <p:pic>
        <p:nvPicPr>
          <p:cNvPr id="12" name="Picture 11"/>
          <p:cNvPicPr>
            <a:picLocks noChangeAspect="1"/>
          </p:cNvPicPr>
          <p:nvPr/>
        </p:nvPicPr>
        <p:blipFill>
          <a:blip r:embed="rId7"/>
          <a:stretch>
            <a:fillRect/>
          </a:stretch>
        </p:blipFill>
        <p:spPr>
          <a:xfrm>
            <a:off x="8110024" y="4411884"/>
            <a:ext cx="2438400" cy="2438400"/>
          </a:xfrm>
          <a:prstGeom prst="rect">
            <a:avLst/>
          </a:prstGeom>
        </p:spPr>
      </p:pic>
    </p:spTree>
    <p:extLst>
      <p:ext uri="{BB962C8B-B14F-4D97-AF65-F5344CB8AC3E}">
        <p14:creationId xmlns:p14="http://schemas.microsoft.com/office/powerpoint/2010/main" val="389150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517683" y="2475271"/>
            <a:ext cx="2438400" cy="2438400"/>
          </a:xfrm>
          <a:prstGeom prst="rect">
            <a:avLst/>
          </a:prstGeom>
        </p:spPr>
      </p:pic>
      <p:pic>
        <p:nvPicPr>
          <p:cNvPr id="5" name="Picture 4"/>
          <p:cNvPicPr>
            <a:picLocks noChangeAspect="1"/>
          </p:cNvPicPr>
          <p:nvPr/>
        </p:nvPicPr>
        <p:blipFill>
          <a:blip r:embed="rId3" cstate="print"/>
          <a:stretch>
            <a:fillRect/>
          </a:stretch>
        </p:blipFill>
        <p:spPr>
          <a:xfrm>
            <a:off x="5116154" y="4419600"/>
            <a:ext cx="2438400" cy="2438400"/>
          </a:xfrm>
          <a:prstGeom prst="rect">
            <a:avLst/>
          </a:prstGeom>
        </p:spPr>
      </p:pic>
      <p:pic>
        <p:nvPicPr>
          <p:cNvPr id="6" name="Picture 5"/>
          <p:cNvPicPr>
            <a:picLocks noChangeAspect="1"/>
          </p:cNvPicPr>
          <p:nvPr/>
        </p:nvPicPr>
        <p:blipFill>
          <a:blip r:embed="rId4" cstate="print"/>
          <a:stretch>
            <a:fillRect/>
          </a:stretch>
        </p:blipFill>
        <p:spPr>
          <a:xfrm>
            <a:off x="2714625" y="2475271"/>
            <a:ext cx="2438400" cy="2438400"/>
          </a:xfrm>
          <a:prstGeom prst="rect">
            <a:avLst/>
          </a:prstGeom>
        </p:spPr>
      </p:pic>
      <p:pic>
        <p:nvPicPr>
          <p:cNvPr id="7" name="Picture 6"/>
          <p:cNvPicPr>
            <a:picLocks noChangeAspect="1"/>
          </p:cNvPicPr>
          <p:nvPr/>
        </p:nvPicPr>
        <p:blipFill>
          <a:blip r:embed="rId5" cstate="print"/>
          <a:stretch>
            <a:fillRect/>
          </a:stretch>
        </p:blipFill>
        <p:spPr>
          <a:xfrm>
            <a:off x="5125372" y="36871"/>
            <a:ext cx="2438400" cy="2438400"/>
          </a:xfrm>
          <a:prstGeom prst="rect">
            <a:avLst/>
          </a:prstGeom>
        </p:spPr>
      </p:pic>
      <p:pic>
        <p:nvPicPr>
          <p:cNvPr id="8" name="Picture 7"/>
          <p:cNvPicPr>
            <a:picLocks noChangeAspect="1"/>
          </p:cNvPicPr>
          <p:nvPr/>
        </p:nvPicPr>
        <p:blipFill>
          <a:blip r:embed="rId6" cstate="print"/>
          <a:stretch>
            <a:fillRect/>
          </a:stretch>
        </p:blipFill>
        <p:spPr>
          <a:xfrm>
            <a:off x="5134590" y="2475271"/>
            <a:ext cx="2438400" cy="2438400"/>
          </a:xfrm>
          <a:prstGeom prst="rect">
            <a:avLst/>
          </a:prstGeom>
        </p:spPr>
      </p:pic>
      <p:sp>
        <p:nvSpPr>
          <p:cNvPr id="9" name="TextBox 8"/>
          <p:cNvSpPr txBox="1"/>
          <p:nvPr/>
        </p:nvSpPr>
        <p:spPr>
          <a:xfrm>
            <a:off x="7517683" y="5162560"/>
            <a:ext cx="4498105" cy="769441"/>
          </a:xfrm>
          <a:prstGeom prst="rect">
            <a:avLst/>
          </a:prstGeom>
          <a:noFill/>
        </p:spPr>
        <p:txBody>
          <a:bodyPr wrap="square" rtlCol="0">
            <a:spAutoFit/>
          </a:bodyPr>
          <a:lstStyle/>
          <a:p>
            <a:pPr algn="ctr"/>
            <a:r>
              <a:rPr lang="en-US" sz="4400" b="1" dirty="0" smtClean="0">
                <a:solidFill>
                  <a:schemeClr val="accent6">
                    <a:lumMod val="50000"/>
                  </a:schemeClr>
                </a:solidFill>
              </a:rPr>
              <a:t>Fundamental</a:t>
            </a:r>
            <a:endParaRPr lang="en-US" sz="4400" b="1" dirty="0">
              <a:solidFill>
                <a:schemeClr val="accent6">
                  <a:lumMod val="50000"/>
                </a:schemeClr>
              </a:solidFill>
            </a:endParaRPr>
          </a:p>
        </p:txBody>
      </p:sp>
      <p:sp>
        <p:nvSpPr>
          <p:cNvPr id="10" name="TextBox 9"/>
          <p:cNvSpPr txBox="1"/>
          <p:nvPr/>
        </p:nvSpPr>
        <p:spPr>
          <a:xfrm>
            <a:off x="113085" y="818546"/>
            <a:ext cx="4770172" cy="1446550"/>
          </a:xfrm>
          <a:prstGeom prst="rect">
            <a:avLst/>
          </a:prstGeom>
          <a:noFill/>
        </p:spPr>
        <p:txBody>
          <a:bodyPr wrap="square" rtlCol="0">
            <a:spAutoFit/>
          </a:bodyPr>
          <a:lstStyle/>
          <a:p>
            <a:pPr algn="ctr"/>
            <a:r>
              <a:rPr lang="en-US" sz="4400" b="1" dirty="0" smtClean="0">
                <a:solidFill>
                  <a:schemeClr val="accent6">
                    <a:lumMod val="50000"/>
                  </a:schemeClr>
                </a:solidFill>
              </a:rPr>
              <a:t>Reading is </a:t>
            </a:r>
          </a:p>
          <a:p>
            <a:pPr algn="ctr"/>
            <a:endParaRPr lang="en-US" sz="4400" b="1" dirty="0">
              <a:solidFill>
                <a:schemeClr val="accent6">
                  <a:lumMod val="50000"/>
                </a:schemeClr>
              </a:solidFill>
            </a:endParaRPr>
          </a:p>
        </p:txBody>
      </p:sp>
    </p:spTree>
    <p:extLst>
      <p:ext uri="{BB962C8B-B14F-4D97-AF65-F5344CB8AC3E}">
        <p14:creationId xmlns:p14="http://schemas.microsoft.com/office/powerpoint/2010/main" val="1529140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ppt_w</p:attrName>
                                        </p:attrNameLst>
                                      </p:cBhvr>
                                      <p:tavLst>
                                        <p:tav tm="0" fmla="#ppt_w*sin(2.5*pi*$)">
                                          <p:val>
                                            <p:fltVal val="0"/>
                                          </p:val>
                                        </p:tav>
                                        <p:tav tm="100000">
                                          <p:val>
                                            <p:fltVal val="1"/>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
            <a:ext cx="10515600" cy="1690688"/>
          </a:xfrm>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p:spPr>
        <p:txBody>
          <a:bodyPr/>
          <a:lstStyle/>
          <a:p>
            <a:r>
              <a:rPr lang="en-US" b="1" dirty="0">
                <a:solidFill>
                  <a:schemeClr val="bg1"/>
                </a:solidFill>
                <a:latin typeface="+mn-lt"/>
              </a:rPr>
              <a:t>C.H.O.I.C.E.S</a:t>
            </a:r>
            <a:r>
              <a:rPr lang="en-US" dirty="0">
                <a:latin typeface="+mn-lt"/>
              </a:rPr>
              <a:t/>
            </a:r>
            <a:br>
              <a:rPr lang="en-US" dirty="0">
                <a:latin typeface="+mn-lt"/>
              </a:rPr>
            </a:br>
            <a:endParaRPr lang="en-US" dirty="0">
              <a:latin typeface="+mn-lt"/>
            </a:endParaRPr>
          </a:p>
        </p:txBody>
      </p:sp>
      <p:sp>
        <p:nvSpPr>
          <p:cNvPr id="3" name="Content Placeholder 2"/>
          <p:cNvSpPr>
            <a:spLocks noGrp="1"/>
          </p:cNvSpPr>
          <p:nvPr>
            <p:ph idx="1"/>
          </p:nvPr>
        </p:nvSpPr>
        <p:spPr/>
        <p:txBody>
          <a:bodyPr>
            <a:normAutofit lnSpcReduction="10000"/>
          </a:bodyPr>
          <a:lstStyle/>
          <a:p>
            <a:pPr lvl="0"/>
            <a:r>
              <a:rPr lang="en-US" sz="2000" dirty="0" smtClean="0"/>
              <a:t>While the distribution was in progress, the children were divided into three groups. Group 1 –Children, ages 2-6 .  They were shown flash cards  of different jobs in the community and were allowed to match the roles with the tools they needed. They were given paper dolls which they  colored with great enthusiasm, to show what career roles they wanted to be. </a:t>
            </a:r>
          </a:p>
          <a:p>
            <a:pPr lvl="0"/>
            <a:r>
              <a:rPr lang="en-US" sz="2000" dirty="0" smtClean="0"/>
              <a:t>Group 2 –Children  age group 7-13.  They  played </a:t>
            </a:r>
            <a:r>
              <a:rPr lang="en-US" sz="2000" dirty="0" err="1" smtClean="0"/>
              <a:t>Headbanz</a:t>
            </a:r>
            <a:r>
              <a:rPr lang="en-US" sz="2000" dirty="0" smtClean="0"/>
              <a:t> , this game required that a card be placed on the top of your head, other children gave clues and the person wearing the headband had to guess what was the career, it was amazing to see how much fun learning could be.  The cards were a reflection of who you could be, where you could be, and people who achieved these goals. The message of hope and opportunity was delivered in an exciting way and everyone walked away with good information. The children also created a poster of what they wanted their communities to look like.</a:t>
            </a:r>
          </a:p>
          <a:p>
            <a:pPr lvl="0"/>
            <a:r>
              <a:rPr lang="en-US" sz="2000" dirty="0" smtClean="0"/>
              <a:t>Group 3 –Children  age group 14-18.   This group  were mentored and shown entrepreneurial skills. They were challenged to create their own opportunities. One young lady started her own business in the days that followed and had her first customer when we left. They also engaged in a game of Cash flow for kids by Rich Dad Poor Dad to introduce financial wellness.</a:t>
            </a:r>
          </a:p>
          <a:p>
            <a:pPr>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5950" y="0"/>
            <a:ext cx="2686050" cy="1704975"/>
          </a:xfrm>
          <a:prstGeom prst="rect">
            <a:avLst/>
          </a:prstGeom>
        </p:spPr>
      </p:pic>
    </p:spTree>
    <p:extLst>
      <p:ext uri="{BB962C8B-B14F-4D97-AF65-F5344CB8AC3E}">
        <p14:creationId xmlns:p14="http://schemas.microsoft.com/office/powerpoint/2010/main" val="156039707"/>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178080" y="4431613"/>
            <a:ext cx="2426387" cy="2426387"/>
          </a:xfrm>
          <a:prstGeom prst="rect">
            <a:avLst/>
          </a:prstGeom>
        </p:spPr>
      </p:pic>
      <p:pic>
        <p:nvPicPr>
          <p:cNvPr id="5" name="Picture 4"/>
          <p:cNvPicPr>
            <a:picLocks noChangeAspect="1"/>
          </p:cNvPicPr>
          <p:nvPr/>
        </p:nvPicPr>
        <p:blipFill>
          <a:blip r:embed="rId3" cstate="print"/>
          <a:stretch>
            <a:fillRect/>
          </a:stretch>
        </p:blipFill>
        <p:spPr>
          <a:xfrm>
            <a:off x="9732702" y="0"/>
            <a:ext cx="2438400" cy="2438400"/>
          </a:xfrm>
          <a:prstGeom prst="rect">
            <a:avLst/>
          </a:prstGeom>
        </p:spPr>
      </p:pic>
      <p:pic>
        <p:nvPicPr>
          <p:cNvPr id="6" name="Picture 5"/>
          <p:cNvPicPr>
            <a:picLocks noChangeAspect="1"/>
          </p:cNvPicPr>
          <p:nvPr/>
        </p:nvPicPr>
        <p:blipFill>
          <a:blip r:embed="rId4" cstate="print"/>
          <a:stretch>
            <a:fillRect/>
          </a:stretch>
        </p:blipFill>
        <p:spPr>
          <a:xfrm>
            <a:off x="6575519" y="0"/>
            <a:ext cx="2438400" cy="2438400"/>
          </a:xfrm>
          <a:prstGeom prst="rect">
            <a:avLst/>
          </a:prstGeom>
        </p:spPr>
      </p:pic>
      <p:pic>
        <p:nvPicPr>
          <p:cNvPr id="8" name="Picture 7"/>
          <p:cNvPicPr>
            <a:picLocks noChangeAspect="1"/>
          </p:cNvPicPr>
          <p:nvPr/>
        </p:nvPicPr>
        <p:blipFill>
          <a:blip r:embed="rId5" cstate="print"/>
          <a:stretch>
            <a:fillRect/>
          </a:stretch>
        </p:blipFill>
        <p:spPr>
          <a:xfrm>
            <a:off x="6554622" y="4419600"/>
            <a:ext cx="2438400" cy="2438400"/>
          </a:xfrm>
          <a:prstGeom prst="rect">
            <a:avLst/>
          </a:prstGeom>
        </p:spPr>
      </p:pic>
      <p:pic>
        <p:nvPicPr>
          <p:cNvPr id="9" name="Picture 8"/>
          <p:cNvPicPr>
            <a:picLocks noChangeAspect="1"/>
          </p:cNvPicPr>
          <p:nvPr/>
        </p:nvPicPr>
        <p:blipFill>
          <a:blip r:embed="rId6" cstate="print"/>
          <a:stretch>
            <a:fillRect/>
          </a:stretch>
        </p:blipFill>
        <p:spPr>
          <a:xfrm>
            <a:off x="20898" y="4419600"/>
            <a:ext cx="2438400" cy="2438400"/>
          </a:xfrm>
          <a:prstGeom prst="rect">
            <a:avLst/>
          </a:prstGeom>
        </p:spPr>
      </p:pic>
      <p:pic>
        <p:nvPicPr>
          <p:cNvPr id="11" name="Picture 10"/>
          <p:cNvPicPr>
            <a:picLocks noChangeAspect="1"/>
          </p:cNvPicPr>
          <p:nvPr/>
        </p:nvPicPr>
        <p:blipFill>
          <a:blip r:embed="rId7" cstate="print"/>
          <a:stretch>
            <a:fillRect/>
          </a:stretch>
        </p:blipFill>
        <p:spPr>
          <a:xfrm>
            <a:off x="9732702" y="4419600"/>
            <a:ext cx="2438400" cy="2438400"/>
          </a:xfrm>
          <a:prstGeom prst="rect">
            <a:avLst/>
          </a:prstGeom>
        </p:spPr>
      </p:pic>
      <p:pic>
        <p:nvPicPr>
          <p:cNvPr id="12" name="Picture 11"/>
          <p:cNvPicPr>
            <a:picLocks noChangeAspect="1"/>
          </p:cNvPicPr>
          <p:nvPr/>
        </p:nvPicPr>
        <p:blipFill>
          <a:blip r:embed="rId8" cstate="print"/>
          <a:stretch>
            <a:fillRect/>
          </a:stretch>
        </p:blipFill>
        <p:spPr>
          <a:xfrm>
            <a:off x="-19335" y="0"/>
            <a:ext cx="2438400" cy="2438400"/>
          </a:xfrm>
          <a:prstGeom prst="rect">
            <a:avLst/>
          </a:prstGeom>
        </p:spPr>
      </p:pic>
      <p:pic>
        <p:nvPicPr>
          <p:cNvPr id="13" name="Picture 12"/>
          <p:cNvPicPr>
            <a:picLocks noChangeAspect="1"/>
          </p:cNvPicPr>
          <p:nvPr/>
        </p:nvPicPr>
        <p:blipFill>
          <a:blip r:embed="rId9" cstate="print"/>
          <a:stretch>
            <a:fillRect/>
          </a:stretch>
        </p:blipFill>
        <p:spPr>
          <a:xfrm>
            <a:off x="3278092" y="0"/>
            <a:ext cx="2438400" cy="2438400"/>
          </a:xfrm>
          <a:prstGeom prst="rect">
            <a:avLst/>
          </a:prstGeom>
        </p:spPr>
      </p:pic>
      <p:sp>
        <p:nvSpPr>
          <p:cNvPr id="14" name="TextBox 13"/>
          <p:cNvSpPr txBox="1"/>
          <p:nvPr/>
        </p:nvSpPr>
        <p:spPr>
          <a:xfrm>
            <a:off x="3602293" y="2853362"/>
            <a:ext cx="4770172" cy="769441"/>
          </a:xfrm>
          <a:prstGeom prst="rect">
            <a:avLst/>
          </a:prstGeom>
          <a:noFill/>
        </p:spPr>
        <p:txBody>
          <a:bodyPr wrap="square" rtlCol="0">
            <a:spAutoFit/>
          </a:bodyPr>
          <a:lstStyle/>
          <a:p>
            <a:pPr algn="ctr"/>
            <a:r>
              <a:rPr lang="en-US" sz="4400" b="1" dirty="0" smtClean="0">
                <a:solidFill>
                  <a:srgbClr val="FFFF00"/>
                </a:solidFill>
              </a:rPr>
              <a:t>C . H . O . I . C . E . S</a:t>
            </a:r>
            <a:endParaRPr lang="en-US" sz="4400" b="1" dirty="0">
              <a:solidFill>
                <a:srgbClr val="FFFF00"/>
              </a:solidFill>
            </a:endParaRPr>
          </a:p>
        </p:txBody>
      </p:sp>
    </p:spTree>
    <p:extLst>
      <p:ext uri="{BB962C8B-B14F-4D97-AF65-F5344CB8AC3E}">
        <p14:creationId xmlns:p14="http://schemas.microsoft.com/office/powerpoint/2010/main" val="203277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trips(downLeft)">
                                      <p:cBhvr>
                                        <p:cTn id="14" dur="500"/>
                                        <p:tgtEl>
                                          <p:spTgt spid="12"/>
                                        </p:tgtEl>
                                      </p:cBhvr>
                                    </p:animEffect>
                                  </p:childTnLst>
                                </p:cTn>
                              </p:par>
                              <p:par>
                                <p:cTn id="15" presetID="18" presetClass="entr" presetSubtype="1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par>
                                <p:cTn id="18" presetID="18" presetClass="entr" presetSubtype="1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par>
                                <p:cTn id="21" presetID="18" presetClass="entr" presetSubtype="1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plus(in)">
                                      <p:cBhvr>
                                        <p:cTn id="28" dur="2000"/>
                                        <p:tgtEl>
                                          <p:spTgt spid="13"/>
                                        </p:tgtEl>
                                      </p:cBhvr>
                                    </p:animEffect>
                                  </p:childTnLst>
                                </p:cTn>
                              </p:par>
                              <p:par>
                                <p:cTn id="29" presetID="1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plus(in)">
                                      <p:cBhvr>
                                        <p:cTn id="31" dur="2000"/>
                                        <p:tgtEl>
                                          <p:spTgt spid="6"/>
                                        </p:tgtEl>
                                      </p:cBhvr>
                                    </p:animEffect>
                                  </p:childTnLst>
                                </p:cTn>
                              </p:par>
                              <p:par>
                                <p:cTn id="32" presetID="1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in)">
                                      <p:cBhvr>
                                        <p:cTn id="34" dur="2000"/>
                                        <p:tgtEl>
                                          <p:spTgt spid="4"/>
                                        </p:tgtEl>
                                      </p:cBhvr>
                                    </p:animEffect>
                                  </p:childTnLst>
                                </p:cTn>
                              </p:par>
                              <p:par>
                                <p:cTn id="35" presetID="1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plus(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lstStyle/>
          <a:p>
            <a:r>
              <a:rPr lang="en-US" b="1" dirty="0">
                <a:latin typeface="+mn-lt"/>
              </a:rPr>
              <a:t>Gratitude</a:t>
            </a:r>
            <a:r>
              <a:rPr lang="en-US" dirty="0">
                <a:latin typeface="+mn-lt"/>
              </a:rPr>
              <a:t/>
            </a:r>
            <a:br>
              <a:rPr lang="en-US" dirty="0">
                <a:latin typeface="+mn-lt"/>
              </a:rPr>
            </a:br>
            <a:endParaRPr lang="en-US" dirty="0">
              <a:latin typeface="+mn-lt"/>
            </a:endParaRPr>
          </a:p>
        </p:txBody>
      </p:sp>
      <p:sp>
        <p:nvSpPr>
          <p:cNvPr id="3" name="Content Placeholder 2"/>
          <p:cNvSpPr>
            <a:spLocks noGrp="1"/>
          </p:cNvSpPr>
          <p:nvPr>
            <p:ph idx="1"/>
          </p:nvPr>
        </p:nvSpPr>
        <p:spPr/>
        <p:txBody>
          <a:bodyPr>
            <a:normAutofit/>
          </a:bodyPr>
          <a:lstStyle/>
          <a:p>
            <a:r>
              <a:rPr lang="en-US" sz="2400" b="1" dirty="0" smtClean="0"/>
              <a:t>Our daily objective was to give hope and encouragement from our hearts yet, they gave us the warmth of their spirit in so many ways.   To show their gratitude for all we had done, the community  gave back to through the children singing  to us, through the wonderful lunch they fed us and through the farewell Thanksgiving Ceremony that brought tears to our eyes.   With simple resources, they build an outdoor tent which fought the wind to shield us from the summer sun, they built a platform for us to sit high so they could  honor us.  Many  invited community dignitaries attended who spoke words of encouragement to the community and thanked us for what we gave to them.  We were allowed  to speak, and presented us with awards! As if we had not already fallen in love with this community.</a:t>
            </a:r>
            <a:endParaRPr lang="en-US" sz="2400" dirty="0" smtClean="0"/>
          </a:p>
          <a:p>
            <a:endParaRPr lang="en-US" sz="2400" dirty="0"/>
          </a:p>
        </p:txBody>
      </p:sp>
    </p:spTree>
    <p:extLst>
      <p:ext uri="{BB962C8B-B14F-4D97-AF65-F5344CB8AC3E}">
        <p14:creationId xmlns:p14="http://schemas.microsoft.com/office/powerpoint/2010/main" val="26955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760426" y="1"/>
            <a:ext cx="2875934" cy="2593720"/>
          </a:xfrm>
          <a:prstGeom prst="rect">
            <a:avLst/>
          </a:prstGeom>
        </p:spPr>
      </p:pic>
      <p:pic>
        <p:nvPicPr>
          <p:cNvPr id="5" name="Picture 4"/>
          <p:cNvPicPr>
            <a:picLocks noChangeAspect="1"/>
          </p:cNvPicPr>
          <p:nvPr/>
        </p:nvPicPr>
        <p:blipFill>
          <a:blip r:embed="rId3" cstate="print"/>
          <a:stretch>
            <a:fillRect/>
          </a:stretch>
        </p:blipFill>
        <p:spPr>
          <a:xfrm>
            <a:off x="7634747" y="2593716"/>
            <a:ext cx="2875934" cy="2938853"/>
          </a:xfrm>
          <a:prstGeom prst="rect">
            <a:avLst/>
          </a:prstGeom>
        </p:spPr>
      </p:pic>
      <p:pic>
        <p:nvPicPr>
          <p:cNvPr id="6" name="Picture 5"/>
          <p:cNvPicPr>
            <a:picLocks noChangeAspect="1"/>
          </p:cNvPicPr>
          <p:nvPr/>
        </p:nvPicPr>
        <p:blipFill>
          <a:blip r:embed="rId4" cstate="print"/>
          <a:stretch>
            <a:fillRect/>
          </a:stretch>
        </p:blipFill>
        <p:spPr>
          <a:xfrm>
            <a:off x="4760426" y="2593713"/>
            <a:ext cx="2875934" cy="2938855"/>
          </a:xfrm>
          <a:prstGeom prst="rect">
            <a:avLst/>
          </a:prstGeom>
        </p:spPr>
      </p:pic>
      <p:pic>
        <p:nvPicPr>
          <p:cNvPr id="7" name="Picture 6"/>
          <p:cNvPicPr>
            <a:picLocks noChangeAspect="1"/>
          </p:cNvPicPr>
          <p:nvPr/>
        </p:nvPicPr>
        <p:blipFill>
          <a:blip r:embed="rId5" cstate="print"/>
          <a:stretch>
            <a:fillRect/>
          </a:stretch>
        </p:blipFill>
        <p:spPr>
          <a:xfrm>
            <a:off x="1883686" y="1"/>
            <a:ext cx="2875934" cy="2593720"/>
          </a:xfrm>
          <a:prstGeom prst="rect">
            <a:avLst/>
          </a:prstGeom>
        </p:spPr>
      </p:pic>
      <p:pic>
        <p:nvPicPr>
          <p:cNvPr id="8" name="Picture 7"/>
          <p:cNvPicPr>
            <a:picLocks noChangeAspect="1"/>
          </p:cNvPicPr>
          <p:nvPr/>
        </p:nvPicPr>
        <p:blipFill>
          <a:blip r:embed="rId6" cstate="print"/>
          <a:stretch>
            <a:fillRect/>
          </a:stretch>
        </p:blipFill>
        <p:spPr>
          <a:xfrm>
            <a:off x="7634747" y="0"/>
            <a:ext cx="2875934" cy="2593716"/>
          </a:xfrm>
          <a:prstGeom prst="rect">
            <a:avLst/>
          </a:prstGeom>
        </p:spPr>
      </p:pic>
      <p:pic>
        <p:nvPicPr>
          <p:cNvPr id="9" name="Picture 8"/>
          <p:cNvPicPr>
            <a:picLocks noChangeAspect="1"/>
          </p:cNvPicPr>
          <p:nvPr/>
        </p:nvPicPr>
        <p:blipFill>
          <a:blip r:embed="rId7" cstate="print"/>
          <a:stretch>
            <a:fillRect/>
          </a:stretch>
        </p:blipFill>
        <p:spPr>
          <a:xfrm>
            <a:off x="1883686" y="2593712"/>
            <a:ext cx="2875934" cy="2938853"/>
          </a:xfrm>
          <a:prstGeom prst="rect">
            <a:avLst/>
          </a:prstGeom>
        </p:spPr>
      </p:pic>
      <p:sp>
        <p:nvSpPr>
          <p:cNvPr id="10" name="TextBox 9"/>
          <p:cNvSpPr txBox="1"/>
          <p:nvPr/>
        </p:nvSpPr>
        <p:spPr>
          <a:xfrm>
            <a:off x="113071" y="5532565"/>
            <a:ext cx="12078929" cy="769441"/>
          </a:xfrm>
          <a:prstGeom prst="rect">
            <a:avLst/>
          </a:prstGeom>
          <a:noFill/>
        </p:spPr>
        <p:txBody>
          <a:bodyPr wrap="square" rtlCol="0">
            <a:spAutoFit/>
          </a:bodyPr>
          <a:lstStyle/>
          <a:p>
            <a:pPr algn="ctr"/>
            <a:r>
              <a:rPr lang="en-US" sz="4400" b="1" dirty="0" smtClean="0">
                <a:solidFill>
                  <a:schemeClr val="accent6">
                    <a:lumMod val="50000"/>
                  </a:schemeClr>
                </a:solidFill>
              </a:rPr>
              <a:t>SINCERE GRATITUDE AND APPRECIATION</a:t>
            </a:r>
            <a:endParaRPr lang="en-US" sz="4400" b="1" dirty="0">
              <a:solidFill>
                <a:schemeClr val="accent6">
                  <a:lumMod val="50000"/>
                </a:schemeClr>
              </a:solidFill>
            </a:endParaRPr>
          </a:p>
        </p:txBody>
      </p:sp>
    </p:spTree>
    <p:extLst>
      <p:ext uri="{BB962C8B-B14F-4D97-AF65-F5344CB8AC3E}">
        <p14:creationId xmlns:p14="http://schemas.microsoft.com/office/powerpoint/2010/main" val="1908461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602763" y="2913883"/>
            <a:ext cx="3341354" cy="3944117"/>
          </a:xfrm>
          <a:prstGeom prst="rect">
            <a:avLst/>
          </a:prstGeom>
        </p:spPr>
      </p:pic>
      <p:pic>
        <p:nvPicPr>
          <p:cNvPr id="9" name="Picture 8"/>
          <p:cNvPicPr>
            <a:picLocks noChangeAspect="1"/>
          </p:cNvPicPr>
          <p:nvPr/>
        </p:nvPicPr>
        <p:blipFill>
          <a:blip r:embed="rId3" cstate="print"/>
          <a:stretch>
            <a:fillRect/>
          </a:stretch>
        </p:blipFill>
        <p:spPr>
          <a:xfrm>
            <a:off x="7974347" y="383"/>
            <a:ext cx="3341353" cy="3944117"/>
          </a:xfrm>
          <a:prstGeom prst="rect">
            <a:avLst/>
          </a:prstGeom>
        </p:spPr>
      </p:pic>
      <p:pic>
        <p:nvPicPr>
          <p:cNvPr id="10" name="Picture 9"/>
          <p:cNvPicPr>
            <a:picLocks noChangeAspect="1"/>
          </p:cNvPicPr>
          <p:nvPr/>
        </p:nvPicPr>
        <p:blipFill>
          <a:blip r:embed="rId4" cstate="print"/>
          <a:stretch>
            <a:fillRect/>
          </a:stretch>
        </p:blipFill>
        <p:spPr>
          <a:xfrm>
            <a:off x="3987173" y="3543300"/>
            <a:ext cx="3944117" cy="3314700"/>
          </a:xfrm>
          <a:prstGeom prst="rect">
            <a:avLst/>
          </a:prstGeom>
        </p:spPr>
      </p:pic>
      <p:pic>
        <p:nvPicPr>
          <p:cNvPr id="11" name="Picture 10"/>
          <p:cNvPicPr>
            <a:picLocks noChangeAspect="1"/>
          </p:cNvPicPr>
          <p:nvPr/>
        </p:nvPicPr>
        <p:blipFill>
          <a:blip r:embed="rId5" cstate="print"/>
          <a:stretch>
            <a:fillRect/>
          </a:stretch>
        </p:blipFill>
        <p:spPr>
          <a:xfrm>
            <a:off x="602763" y="0"/>
            <a:ext cx="3341354" cy="3944117"/>
          </a:xfrm>
          <a:prstGeom prst="rect">
            <a:avLst/>
          </a:prstGeom>
        </p:spPr>
      </p:pic>
      <p:pic>
        <p:nvPicPr>
          <p:cNvPr id="4" name="Picture 3"/>
          <p:cNvPicPr>
            <a:picLocks noChangeAspect="1"/>
          </p:cNvPicPr>
          <p:nvPr/>
        </p:nvPicPr>
        <p:blipFill>
          <a:blip r:embed="rId6" cstate="print"/>
          <a:stretch>
            <a:fillRect/>
          </a:stretch>
        </p:blipFill>
        <p:spPr>
          <a:xfrm>
            <a:off x="3987173" y="0"/>
            <a:ext cx="3944117" cy="3944117"/>
          </a:xfrm>
          <a:prstGeom prst="rect">
            <a:avLst/>
          </a:prstGeom>
        </p:spPr>
      </p:pic>
      <p:pic>
        <p:nvPicPr>
          <p:cNvPr id="12" name="Picture 11"/>
          <p:cNvPicPr>
            <a:picLocks noChangeAspect="1"/>
          </p:cNvPicPr>
          <p:nvPr/>
        </p:nvPicPr>
        <p:blipFill>
          <a:blip r:embed="rId7" cstate="print"/>
          <a:stretch>
            <a:fillRect/>
          </a:stretch>
        </p:blipFill>
        <p:spPr>
          <a:xfrm>
            <a:off x="7931290" y="3944116"/>
            <a:ext cx="3384410" cy="2913883"/>
          </a:xfrm>
          <a:prstGeom prst="rect">
            <a:avLst/>
          </a:prstGeom>
        </p:spPr>
      </p:pic>
      <p:sp>
        <p:nvSpPr>
          <p:cNvPr id="13" name="TextBox 12"/>
          <p:cNvSpPr txBox="1"/>
          <p:nvPr/>
        </p:nvSpPr>
        <p:spPr>
          <a:xfrm>
            <a:off x="-209023" y="3358988"/>
            <a:ext cx="12078929" cy="769441"/>
          </a:xfrm>
          <a:prstGeom prst="rect">
            <a:avLst/>
          </a:prstGeom>
          <a:noFill/>
        </p:spPr>
        <p:txBody>
          <a:bodyPr wrap="square" rtlCol="0">
            <a:spAutoFit/>
          </a:bodyPr>
          <a:lstStyle/>
          <a:p>
            <a:pPr algn="ctr"/>
            <a:r>
              <a:rPr lang="en-US" sz="4400" b="1" dirty="0" smtClean="0">
                <a:solidFill>
                  <a:schemeClr val="bg1"/>
                </a:solidFill>
              </a:rPr>
              <a:t>THANKSGIVING                                </a:t>
            </a:r>
            <a:r>
              <a:rPr lang="en-US" sz="4400" b="1" dirty="0" smtClean="0">
                <a:solidFill>
                  <a:schemeClr val="bg1"/>
                </a:solidFill>
              </a:rPr>
              <a:t>CEREMONY</a:t>
            </a:r>
            <a:endParaRPr lang="en-US" sz="4400" b="1" dirty="0">
              <a:solidFill>
                <a:schemeClr val="bg1"/>
              </a:solidFill>
            </a:endParaRPr>
          </a:p>
        </p:txBody>
      </p:sp>
    </p:spTree>
    <p:extLst>
      <p:ext uri="{BB962C8B-B14F-4D97-AF65-F5344CB8AC3E}">
        <p14:creationId xmlns:p14="http://schemas.microsoft.com/office/powerpoint/2010/main" val="2119633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9753600" y="0"/>
            <a:ext cx="2438400" cy="2438400"/>
          </a:xfrm>
          <a:prstGeom prst="rect">
            <a:avLst/>
          </a:prstGeom>
        </p:spPr>
      </p:pic>
      <p:pic>
        <p:nvPicPr>
          <p:cNvPr id="6" name="Picture 5"/>
          <p:cNvPicPr>
            <a:picLocks noChangeAspect="1"/>
          </p:cNvPicPr>
          <p:nvPr/>
        </p:nvPicPr>
        <p:blipFill>
          <a:blip r:embed="rId3" cstate="print"/>
          <a:stretch>
            <a:fillRect/>
          </a:stretch>
        </p:blipFill>
        <p:spPr>
          <a:xfrm>
            <a:off x="9753600" y="4419600"/>
            <a:ext cx="2438400" cy="2438400"/>
          </a:xfrm>
          <a:prstGeom prst="rect">
            <a:avLst/>
          </a:prstGeom>
        </p:spPr>
      </p:pic>
      <p:pic>
        <p:nvPicPr>
          <p:cNvPr id="4" name="Picture 3"/>
          <p:cNvPicPr>
            <a:picLocks noChangeAspect="1"/>
          </p:cNvPicPr>
          <p:nvPr/>
        </p:nvPicPr>
        <p:blipFill>
          <a:blip r:embed="rId4" cstate="print"/>
          <a:stretch>
            <a:fillRect/>
          </a:stretch>
        </p:blipFill>
        <p:spPr>
          <a:xfrm>
            <a:off x="7934325" y="2338387"/>
            <a:ext cx="2438400" cy="2438400"/>
          </a:xfrm>
          <a:prstGeom prst="rect">
            <a:avLst/>
          </a:prstGeom>
        </p:spPr>
      </p:pic>
      <p:pic>
        <p:nvPicPr>
          <p:cNvPr id="7" name="Picture 6"/>
          <p:cNvPicPr>
            <a:picLocks noChangeAspect="1"/>
          </p:cNvPicPr>
          <p:nvPr/>
        </p:nvPicPr>
        <p:blipFill>
          <a:blip r:embed="rId5" cstate="print"/>
          <a:stretch>
            <a:fillRect/>
          </a:stretch>
        </p:blipFill>
        <p:spPr>
          <a:xfrm>
            <a:off x="-36909" y="4419600"/>
            <a:ext cx="2438400" cy="2438400"/>
          </a:xfrm>
          <a:prstGeom prst="rect">
            <a:avLst/>
          </a:prstGeom>
        </p:spPr>
      </p:pic>
      <p:pic>
        <p:nvPicPr>
          <p:cNvPr id="9" name="Picture 8"/>
          <p:cNvPicPr>
            <a:picLocks noChangeAspect="1"/>
          </p:cNvPicPr>
          <p:nvPr/>
        </p:nvPicPr>
        <p:blipFill>
          <a:blip r:embed="rId6" cstate="print"/>
          <a:stretch>
            <a:fillRect/>
          </a:stretch>
        </p:blipFill>
        <p:spPr>
          <a:xfrm>
            <a:off x="4960739" y="2338387"/>
            <a:ext cx="2438400" cy="2438400"/>
          </a:xfrm>
          <a:prstGeom prst="rect">
            <a:avLst/>
          </a:prstGeom>
        </p:spPr>
      </p:pic>
      <p:pic>
        <p:nvPicPr>
          <p:cNvPr id="10" name="Picture 9"/>
          <p:cNvPicPr>
            <a:picLocks noChangeAspect="1"/>
          </p:cNvPicPr>
          <p:nvPr/>
        </p:nvPicPr>
        <p:blipFill>
          <a:blip r:embed="rId7" cstate="print"/>
          <a:stretch>
            <a:fillRect/>
          </a:stretch>
        </p:blipFill>
        <p:spPr>
          <a:xfrm>
            <a:off x="0" y="0"/>
            <a:ext cx="2438400" cy="2438400"/>
          </a:xfrm>
          <a:prstGeom prst="rect">
            <a:avLst/>
          </a:prstGeom>
        </p:spPr>
      </p:pic>
      <p:pic>
        <p:nvPicPr>
          <p:cNvPr id="8" name="Picture 7"/>
          <p:cNvPicPr>
            <a:picLocks noChangeAspect="1"/>
          </p:cNvPicPr>
          <p:nvPr/>
        </p:nvPicPr>
        <p:blipFill>
          <a:blip r:embed="rId8" cstate="print"/>
          <a:stretch>
            <a:fillRect/>
          </a:stretch>
        </p:blipFill>
        <p:spPr>
          <a:xfrm>
            <a:off x="1987153" y="2338387"/>
            <a:ext cx="2438400" cy="2438400"/>
          </a:xfrm>
          <a:prstGeom prst="rect">
            <a:avLst/>
          </a:prstGeom>
        </p:spPr>
      </p:pic>
      <p:sp>
        <p:nvSpPr>
          <p:cNvPr id="13" name="TextBox 12"/>
          <p:cNvSpPr txBox="1"/>
          <p:nvPr/>
        </p:nvSpPr>
        <p:spPr>
          <a:xfrm>
            <a:off x="-158391" y="578346"/>
            <a:ext cx="12078929" cy="769441"/>
          </a:xfrm>
          <a:prstGeom prst="rect">
            <a:avLst/>
          </a:prstGeom>
          <a:noFill/>
        </p:spPr>
        <p:txBody>
          <a:bodyPr wrap="square" rtlCol="0">
            <a:spAutoFit/>
          </a:bodyPr>
          <a:lstStyle/>
          <a:p>
            <a:pPr algn="ctr"/>
            <a:r>
              <a:rPr lang="en-US" sz="4400" b="1" dirty="0" smtClean="0">
                <a:solidFill>
                  <a:schemeClr val="accent6">
                    <a:lumMod val="50000"/>
                  </a:schemeClr>
                </a:solidFill>
              </a:rPr>
              <a:t>MORE WORK TO BE DONE</a:t>
            </a:r>
            <a:endParaRPr lang="en-US" sz="4400" b="1" dirty="0">
              <a:solidFill>
                <a:schemeClr val="accent6">
                  <a:lumMod val="50000"/>
                </a:schemeClr>
              </a:solidFill>
            </a:endParaRPr>
          </a:p>
        </p:txBody>
      </p:sp>
      <p:sp>
        <p:nvSpPr>
          <p:cNvPr id="14" name="TextBox 13"/>
          <p:cNvSpPr txBox="1"/>
          <p:nvPr/>
        </p:nvSpPr>
        <p:spPr>
          <a:xfrm>
            <a:off x="113071" y="5532565"/>
            <a:ext cx="12078929" cy="769441"/>
          </a:xfrm>
          <a:prstGeom prst="rect">
            <a:avLst/>
          </a:prstGeom>
          <a:noFill/>
        </p:spPr>
        <p:txBody>
          <a:bodyPr wrap="square" rtlCol="0">
            <a:spAutoFit/>
          </a:bodyPr>
          <a:lstStyle/>
          <a:p>
            <a:pPr algn="ctr"/>
            <a:r>
              <a:rPr lang="en-US" sz="4400" b="1" dirty="0" smtClean="0">
                <a:solidFill>
                  <a:schemeClr val="accent6">
                    <a:lumMod val="50000"/>
                  </a:schemeClr>
                </a:solidFill>
              </a:rPr>
              <a:t>A CONTINUED MISSION</a:t>
            </a:r>
            <a:endParaRPr lang="en-US" sz="4400" b="1" dirty="0">
              <a:solidFill>
                <a:schemeClr val="accent6">
                  <a:lumMod val="50000"/>
                </a:schemeClr>
              </a:solidFill>
            </a:endParaRPr>
          </a:p>
        </p:txBody>
      </p:sp>
    </p:spTree>
    <p:extLst>
      <p:ext uri="{BB962C8B-B14F-4D97-AF65-F5344CB8AC3E}">
        <p14:creationId xmlns:p14="http://schemas.microsoft.com/office/powerpoint/2010/main" val="33022089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2000"/>
                                        <p:tgtEl>
                                          <p:spTgt spid="10"/>
                                        </p:tgtEl>
                                      </p:cBhvr>
                                    </p:animEffect>
                                  </p:childTnLst>
                                </p:cTn>
                              </p:par>
                              <p:par>
                                <p:cTn id="24" presetID="2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edge">
                                      <p:cBhvr>
                                        <p:cTn id="26" dur="2000"/>
                                        <p:tgtEl>
                                          <p:spTgt spid="7"/>
                                        </p:tgtEl>
                                      </p:cBhvr>
                                    </p:animEffect>
                                  </p:childTnLst>
                                </p:cTn>
                              </p:par>
                              <p:par>
                                <p:cTn id="27" presetID="2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edge">
                                      <p:cBhvr>
                                        <p:cTn id="29" dur="2000"/>
                                        <p:tgtEl>
                                          <p:spTgt spid="5"/>
                                        </p:tgtEl>
                                      </p:cBhvr>
                                    </p:animEffect>
                                  </p:childTnLst>
                                </p:cTn>
                              </p:par>
                              <p:par>
                                <p:cTn id="30" presetID="2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edg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par>
                                <p:cTn id="41" presetID="6"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40653" y="1582970"/>
            <a:ext cx="10982325" cy="5043861"/>
          </a:xfrm>
        </p:spPr>
        <p:txBody>
          <a:bodyPr>
            <a:noAutofit/>
          </a:bodyPr>
          <a:lstStyle/>
          <a:p>
            <a:pPr marL="0" indent="0">
              <a:buNone/>
            </a:pPr>
            <a:r>
              <a:rPr lang="en-US" sz="1800" b="1" dirty="0"/>
              <a:t>There are a lot of non profit organizations that need help but there are organizations that tug on your heart. I heard about this particular organization from my mother who met up with a co worker from twenty years ago. Her name is Eveth Colley and she founded the </a:t>
            </a:r>
            <a:r>
              <a:rPr lang="en-US" sz="1800" b="1" dirty="0" smtClean="0"/>
              <a:t>Jamaica </a:t>
            </a:r>
            <a:r>
              <a:rPr lang="en-US" sz="1800" b="1" dirty="0"/>
              <a:t>Ambassador </a:t>
            </a:r>
            <a:r>
              <a:rPr lang="en-US" sz="1800" b="1" dirty="0" smtClean="0"/>
              <a:t>Programs </a:t>
            </a:r>
            <a:r>
              <a:rPr lang="en-US" sz="1800" b="1" dirty="0"/>
              <a:t>(J.A.P) and when asked why, she states: </a:t>
            </a:r>
          </a:p>
          <a:p>
            <a:pPr marL="0" indent="0">
              <a:buNone/>
            </a:pPr>
            <a:r>
              <a:rPr lang="en-US" sz="1800" b="1" dirty="0"/>
              <a:t> </a:t>
            </a:r>
          </a:p>
          <a:p>
            <a:pPr marL="0" indent="0">
              <a:buNone/>
            </a:pPr>
            <a:r>
              <a:rPr lang="en-US" sz="1800" b="1" dirty="0"/>
              <a:t>“The primary purpose of my visit to Jamaica in September 2010 was to spend some </a:t>
            </a:r>
            <a:r>
              <a:rPr lang="en-US" sz="1800" b="1" dirty="0" smtClean="0"/>
              <a:t>time with </a:t>
            </a:r>
            <a:r>
              <a:rPr lang="en-US" sz="1800" b="1" dirty="0"/>
              <a:t>my parents in Montego Bay, Jamaica and a few days of personal relaxation at </a:t>
            </a:r>
            <a:r>
              <a:rPr lang="en-US" sz="1800" b="1" dirty="0" smtClean="0"/>
              <a:t>a hotel</a:t>
            </a:r>
            <a:r>
              <a:rPr lang="en-US" sz="1800" b="1" dirty="0"/>
              <a:t>. Although this visit to Jamaica represents one of the best vacations I ever had, my </a:t>
            </a:r>
            <a:r>
              <a:rPr lang="en-US" sz="1800" b="1" dirty="0" smtClean="0"/>
              <a:t>heart was </a:t>
            </a:r>
            <a:r>
              <a:rPr lang="en-US" sz="1800" b="1" dirty="0"/>
              <a:t>very heavy and my spirit greatly disturbed by the poverty and lack of progress I </a:t>
            </a:r>
            <a:r>
              <a:rPr lang="en-US" sz="1800" b="1" dirty="0" smtClean="0"/>
              <a:t>saw in </a:t>
            </a:r>
            <a:r>
              <a:rPr lang="en-US" sz="1800" b="1" dirty="0"/>
              <a:t>the Flower Hill area where I lived prior to migrating to the U.S. approximately </a:t>
            </a:r>
            <a:r>
              <a:rPr lang="en-US" sz="1800" b="1" dirty="0" smtClean="0"/>
              <a:t>30 years </a:t>
            </a:r>
            <a:r>
              <a:rPr lang="en-US" sz="1800" b="1" dirty="0"/>
              <a:t>ago. When I asked questions as to why things were still the same and maybe worse, </a:t>
            </a:r>
            <a:r>
              <a:rPr lang="en-US" sz="1800" b="1" dirty="0" smtClean="0"/>
              <a:t>the responses </a:t>
            </a:r>
            <a:r>
              <a:rPr lang="en-US" sz="1800" b="1" dirty="0"/>
              <a:t>I received were directed to corrupt governments etc. While they </a:t>
            </a:r>
            <a:r>
              <a:rPr lang="en-US" sz="1800" b="1" dirty="0" smtClean="0"/>
              <a:t>may be correct in </a:t>
            </a:r>
            <a:r>
              <a:rPr lang="en-US" sz="1800" b="1" dirty="0"/>
              <a:t>identifying this as the source of these issues, I still could not accept this as the </a:t>
            </a:r>
            <a:r>
              <a:rPr lang="en-US" sz="1800" b="1" dirty="0" smtClean="0"/>
              <a:t>final answer</a:t>
            </a:r>
            <a:r>
              <a:rPr lang="en-US" sz="1800" b="1" dirty="0"/>
              <a:t>, because it would mean that the children of this generation would be continuing </a:t>
            </a:r>
            <a:r>
              <a:rPr lang="en-US" sz="1800" b="1" dirty="0" smtClean="0"/>
              <a:t>a cycle </a:t>
            </a:r>
            <a:r>
              <a:rPr lang="en-US" sz="1800" b="1" dirty="0"/>
              <a:t>of poverty and hopelessness. When I returned back to the U.S, although I felt so happy about my vacation, I also felt equally sad about the impact of the conditions I saw</a:t>
            </a:r>
            <a:r>
              <a:rPr lang="en-US" sz="1800" b="1" dirty="0" smtClean="0"/>
              <a:t>. It </a:t>
            </a:r>
            <a:r>
              <a:rPr lang="en-US" sz="1800" b="1" dirty="0"/>
              <a:t>was then that I believe God impressed upon me that it was now up to me to make </a:t>
            </a:r>
            <a:r>
              <a:rPr lang="en-US" sz="1800" b="1" dirty="0" smtClean="0"/>
              <a:t>a difference </a:t>
            </a:r>
            <a:r>
              <a:rPr lang="en-US" sz="1800" b="1" dirty="0"/>
              <a:t>to what I saw and felt. Feeling inspired and excited about the opportunity </a:t>
            </a:r>
            <a:r>
              <a:rPr lang="en-US" sz="1800" b="1" dirty="0" smtClean="0"/>
              <a:t>to channel </a:t>
            </a:r>
            <a:r>
              <a:rPr lang="en-US" sz="1800" b="1" dirty="0"/>
              <a:t>these strong emotions, this idea was conceived and this plan drafted as my </a:t>
            </a:r>
            <a:r>
              <a:rPr lang="en-US" sz="1800" b="1" dirty="0" smtClean="0"/>
              <a:t>way to </a:t>
            </a:r>
            <a:r>
              <a:rPr lang="en-US" sz="1800" b="1" dirty="0"/>
              <a:t>contribute towards a positive change.”</a:t>
            </a:r>
          </a:p>
        </p:txBody>
      </p:sp>
      <p:sp>
        <p:nvSpPr>
          <p:cNvPr id="7" name="TextBox 6"/>
          <p:cNvSpPr txBox="1"/>
          <p:nvPr/>
        </p:nvSpPr>
        <p:spPr>
          <a:xfrm>
            <a:off x="371475" y="642937"/>
            <a:ext cx="8015288" cy="584775"/>
          </a:xfrm>
          <a:prstGeom prst="rect">
            <a:avLst/>
          </a:prstGeom>
          <a:noFill/>
        </p:spPr>
        <p:txBody>
          <a:bodyPr wrap="square" rtlCol="0">
            <a:spAutoFit/>
          </a:bodyPr>
          <a:lstStyle/>
          <a:p>
            <a:r>
              <a:rPr lang="en-US" sz="3200" b="1" dirty="0" smtClean="0"/>
              <a:t>EVETH COLLEY-WOMAN ON A MISSION</a:t>
            </a:r>
            <a:endParaRPr lang="en-US" sz="32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8" y="0"/>
            <a:ext cx="2557462" cy="1530849"/>
          </a:xfrm>
          <a:prstGeom prst="rect">
            <a:avLst/>
          </a:prstGeom>
        </p:spPr>
      </p:pic>
      <p:pic>
        <p:nvPicPr>
          <p:cNvPr id="2" name="Picture 1"/>
          <p:cNvPicPr>
            <a:picLocks noChangeAspect="1"/>
          </p:cNvPicPr>
          <p:nvPr/>
        </p:nvPicPr>
        <p:blipFill>
          <a:blip r:embed="rId4" cstate="print"/>
          <a:stretch>
            <a:fillRect/>
          </a:stretch>
        </p:blipFill>
        <p:spPr>
          <a:xfrm>
            <a:off x="7720013" y="0"/>
            <a:ext cx="1914525" cy="1520575"/>
          </a:xfrm>
          <a:prstGeom prst="rect">
            <a:avLst/>
          </a:prstGeom>
        </p:spPr>
      </p:pic>
    </p:spTree>
    <p:extLst>
      <p:ext uri="{BB962C8B-B14F-4D97-AF65-F5344CB8AC3E}">
        <p14:creationId xmlns:p14="http://schemas.microsoft.com/office/powerpoint/2010/main" val="2910640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03188"/>
            <a:ext cx="10515600" cy="1325563"/>
          </a:xfrm>
        </p:spPr>
        <p:txBody>
          <a:bodyPr/>
          <a:lstStyle/>
          <a:p>
            <a:r>
              <a:rPr lang="en-US" b="1" dirty="0">
                <a:latin typeface="+mn-lt"/>
              </a:rPr>
              <a:t>More to </a:t>
            </a:r>
            <a:r>
              <a:rPr lang="en-US" b="1" dirty="0" smtClean="0">
                <a:latin typeface="+mn-lt"/>
              </a:rPr>
              <a:t>come………..</a:t>
            </a:r>
            <a:r>
              <a:rPr lang="en-US" dirty="0">
                <a:latin typeface="+mn-lt"/>
              </a:rPr>
              <a:t/>
            </a:r>
            <a:br>
              <a:rPr lang="en-US" dirty="0">
                <a:latin typeface="+mn-lt"/>
              </a:rPr>
            </a:br>
            <a:endParaRPr lang="en-US" dirty="0">
              <a:latin typeface="+mn-lt"/>
            </a:endParaRPr>
          </a:p>
        </p:txBody>
      </p:sp>
      <p:sp>
        <p:nvSpPr>
          <p:cNvPr id="3" name="Content Placeholder 2"/>
          <p:cNvSpPr>
            <a:spLocks noGrp="1"/>
          </p:cNvSpPr>
          <p:nvPr>
            <p:ph idx="1"/>
          </p:nvPr>
        </p:nvSpPr>
        <p:spPr>
          <a:xfrm>
            <a:off x="838200" y="2055813"/>
            <a:ext cx="10515600" cy="4351338"/>
          </a:xfrm>
        </p:spPr>
        <p:txBody>
          <a:bodyPr>
            <a:noAutofit/>
          </a:bodyPr>
          <a:lstStyle/>
          <a:p>
            <a:pPr marL="0" marR="0" indent="0">
              <a:lnSpc>
                <a:spcPct val="115000"/>
              </a:lnSpc>
              <a:spcBef>
                <a:spcPts val="0"/>
              </a:spcBef>
              <a:spcAft>
                <a:spcPts val="1000"/>
              </a:spcAft>
              <a:buNone/>
              <a:tabLst>
                <a:tab pos="2667000" algn="l"/>
              </a:tabLst>
            </a:pPr>
            <a:r>
              <a:rPr lang="en-US" sz="2400" dirty="0">
                <a:ea typeface="Calibri" panose="020F0502020204030204" pitchFamily="34" charset="0"/>
                <a:cs typeface="Times New Roman" panose="02020603050405020304" pitchFamily="18" charset="0"/>
              </a:rPr>
              <a:t>Our mission is not over! I plan on working with J.A.P. over the next few months </a:t>
            </a:r>
            <a:r>
              <a:rPr lang="en-US" sz="2400" dirty="0" smtClean="0">
                <a:ea typeface="Calibri" panose="020F0502020204030204" pitchFamily="34" charset="0"/>
                <a:cs typeface="Times New Roman" panose="02020603050405020304" pitchFamily="18" charset="0"/>
              </a:rPr>
              <a:t>to</a:t>
            </a:r>
            <a:endParaRPr lang="en-US" sz="2400" dirty="0">
              <a:ea typeface="Calibri" panose="020F0502020204030204" pitchFamily="34" charset="0"/>
              <a:cs typeface="Times New Roman" panose="02020603050405020304" pitchFamily="18" charset="0"/>
            </a:endParaRPr>
          </a:p>
          <a:p>
            <a:pPr lvl="0"/>
            <a:r>
              <a:rPr lang="en-US" sz="2400" b="1" dirty="0" smtClean="0"/>
              <a:t>Advocate for water. (This community has not had running water in their pipes for three years!)</a:t>
            </a:r>
            <a:endParaRPr lang="en-US" sz="2400" dirty="0" smtClean="0"/>
          </a:p>
          <a:p>
            <a:pPr lvl="0"/>
            <a:r>
              <a:rPr lang="en-US" sz="2400" b="1" dirty="0" smtClean="0"/>
              <a:t> Begin Phase II for C.H.O.I.C.E.S  Design and develop group opportunity to be on JAP’s website and to determine our impact.</a:t>
            </a:r>
            <a:endParaRPr lang="en-US" sz="2400" dirty="0" smtClean="0"/>
          </a:p>
          <a:p>
            <a:pPr lvl="0"/>
            <a:r>
              <a:rPr lang="en-US" sz="2400" b="1" dirty="0" smtClean="0"/>
              <a:t>Establish Jr. JAPS Collection Sites on school campus  through collaboration with the Wight Foundation.</a:t>
            </a:r>
            <a:endParaRPr lang="en-US" sz="2400" dirty="0" smtClean="0"/>
          </a:p>
          <a:p>
            <a:pPr lvl="0"/>
            <a:r>
              <a:rPr lang="en-US" sz="2400" b="1" dirty="0" smtClean="0"/>
              <a:t>Create career buddies to encourage the Flower Hill students to stay focused on education to realize their career goals.</a:t>
            </a:r>
            <a:endParaRPr lang="en-US" sz="2400" dirty="0" smtClean="0"/>
          </a:p>
          <a:p>
            <a:r>
              <a:rPr lang="en-US" sz="2400" dirty="0" smtClean="0"/>
              <a:t>Participate in the </a:t>
            </a:r>
            <a:r>
              <a:rPr lang="en-US" sz="2400" u="sng" dirty="0" smtClean="0"/>
              <a:t>July 20 – July 25</a:t>
            </a:r>
            <a:r>
              <a:rPr lang="en-US" sz="2400" u="sng" baseline="30000" dirty="0" smtClean="0"/>
              <a:t>th</a:t>
            </a:r>
            <a:r>
              <a:rPr lang="en-US" sz="2400" u="sng" dirty="0" smtClean="0"/>
              <a:t>  Jamaica Ambassador Programs 5</a:t>
            </a:r>
            <a:r>
              <a:rPr lang="en-US" sz="2400" u="sng" baseline="30000" dirty="0" smtClean="0"/>
              <a:t>th</a:t>
            </a:r>
            <a:r>
              <a:rPr lang="en-US" sz="2400" u="sng" dirty="0" smtClean="0"/>
              <a:t> Annual Mission to Flower Hill.</a:t>
            </a:r>
            <a:endParaRPr lang="en-US" sz="2400" dirty="0" smtClean="0"/>
          </a:p>
          <a:p>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8988" y="103188"/>
            <a:ext cx="2343150" cy="1952625"/>
          </a:xfrm>
          <a:prstGeom prst="rect">
            <a:avLst/>
          </a:prstGeom>
        </p:spPr>
      </p:pic>
    </p:spTree>
    <p:extLst>
      <p:ext uri="{BB962C8B-B14F-4D97-AF65-F5344CB8AC3E}">
        <p14:creationId xmlns:p14="http://schemas.microsoft.com/office/powerpoint/2010/main" val="224387750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86412" y="427704"/>
            <a:ext cx="5005588" cy="5698004"/>
          </a:xfrm>
          <a:prstGeom prst="rect">
            <a:avLst/>
          </a:prstGeom>
        </p:spPr>
      </p:pic>
      <p:pic>
        <p:nvPicPr>
          <p:cNvPr id="4" name="Picture 3"/>
          <p:cNvPicPr>
            <a:picLocks noChangeAspect="1"/>
          </p:cNvPicPr>
          <p:nvPr/>
        </p:nvPicPr>
        <p:blipFill>
          <a:blip r:embed="rId3" cstate="print"/>
          <a:stretch>
            <a:fillRect/>
          </a:stretch>
        </p:blipFill>
        <p:spPr>
          <a:xfrm>
            <a:off x="0" y="427704"/>
            <a:ext cx="5698004" cy="5698004"/>
          </a:xfrm>
          <a:prstGeom prst="rect">
            <a:avLst/>
          </a:prstGeom>
        </p:spPr>
      </p:pic>
      <p:pic>
        <p:nvPicPr>
          <p:cNvPr id="6" name="Picture 5"/>
          <p:cNvPicPr>
            <a:picLocks noChangeAspect="1"/>
          </p:cNvPicPr>
          <p:nvPr/>
        </p:nvPicPr>
        <p:blipFill>
          <a:blip r:embed="rId4" cstate="print"/>
          <a:stretch>
            <a:fillRect/>
          </a:stretch>
        </p:blipFill>
        <p:spPr>
          <a:xfrm>
            <a:off x="3984680" y="1728229"/>
            <a:ext cx="4031226" cy="4031226"/>
          </a:xfrm>
          <a:prstGeom prst="rect">
            <a:avLst/>
          </a:prstGeom>
        </p:spPr>
      </p:pic>
      <p:sp>
        <p:nvSpPr>
          <p:cNvPr id="8" name="TextBox 7"/>
          <p:cNvSpPr txBox="1"/>
          <p:nvPr/>
        </p:nvSpPr>
        <p:spPr>
          <a:xfrm>
            <a:off x="0" y="611216"/>
            <a:ext cx="12078929" cy="769441"/>
          </a:xfrm>
          <a:prstGeom prst="rect">
            <a:avLst/>
          </a:prstGeom>
          <a:noFill/>
        </p:spPr>
        <p:txBody>
          <a:bodyPr wrap="square" rtlCol="0">
            <a:spAutoFit/>
          </a:bodyPr>
          <a:lstStyle/>
          <a:p>
            <a:pPr algn="ctr"/>
            <a:r>
              <a:rPr lang="en-US" sz="4400" b="1" dirty="0" smtClean="0">
                <a:solidFill>
                  <a:srgbClr val="FFC000"/>
                </a:solidFill>
              </a:rPr>
              <a:t>BELIEVE IN YOURSELF</a:t>
            </a:r>
            <a:endParaRPr lang="en-US" sz="4400" b="1" dirty="0">
              <a:solidFill>
                <a:srgbClr val="FFC000"/>
              </a:solidFill>
            </a:endParaRPr>
          </a:p>
        </p:txBody>
      </p:sp>
    </p:spTree>
    <p:extLst>
      <p:ext uri="{BB962C8B-B14F-4D97-AF65-F5344CB8AC3E}">
        <p14:creationId xmlns:p14="http://schemas.microsoft.com/office/powerpoint/2010/main" val="155014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980" y="1429553"/>
            <a:ext cx="10515600" cy="5243512"/>
          </a:xfrm>
          <a:noFill/>
        </p:spPr>
        <p:txBody>
          <a:bodyPr>
            <a:normAutofit fontScale="70000" lnSpcReduction="20000"/>
          </a:bodyPr>
          <a:lstStyle/>
          <a:p>
            <a:pPr marL="0" indent="0">
              <a:buNone/>
            </a:pPr>
            <a:r>
              <a:rPr lang="en-US" b="1" i="1" dirty="0" smtClean="0">
                <a:solidFill>
                  <a:schemeClr val="accent5">
                    <a:lumMod val="50000"/>
                  </a:schemeClr>
                </a:solidFill>
              </a:rPr>
              <a:t>Ms. </a:t>
            </a:r>
            <a:r>
              <a:rPr lang="en-US" b="1" i="1" dirty="0" err="1" smtClean="0">
                <a:solidFill>
                  <a:schemeClr val="accent5">
                    <a:lumMod val="50000"/>
                  </a:schemeClr>
                </a:solidFill>
              </a:rPr>
              <a:t>Eveth</a:t>
            </a:r>
            <a:r>
              <a:rPr lang="en-US" b="1" i="1" dirty="0" smtClean="0">
                <a:solidFill>
                  <a:schemeClr val="accent5">
                    <a:lumMod val="50000"/>
                  </a:schemeClr>
                </a:solidFill>
              </a:rPr>
              <a:t> Colley-founder of J.A.P. and one who does not just talk about things but takes action and without whom I would not have had this experience.</a:t>
            </a:r>
          </a:p>
          <a:p>
            <a:pPr marL="0" indent="0">
              <a:buNone/>
            </a:pPr>
            <a:endParaRPr lang="en-US" b="1" i="1" dirty="0" smtClean="0">
              <a:solidFill>
                <a:schemeClr val="accent5">
                  <a:lumMod val="50000"/>
                </a:schemeClr>
              </a:solidFill>
            </a:endParaRPr>
          </a:p>
          <a:p>
            <a:pPr>
              <a:buNone/>
            </a:pPr>
            <a:r>
              <a:rPr lang="en-US" b="1" dirty="0" smtClean="0"/>
              <a:t>The Colley family – being planted in Flower Hill when  Eveth was a child </a:t>
            </a:r>
          </a:p>
          <a:p>
            <a:pPr>
              <a:buNone/>
            </a:pPr>
            <a:r>
              <a:rPr lang="en-US" b="1" dirty="0" smtClean="0"/>
              <a:t>and taught the values of fighting for humanity.</a:t>
            </a:r>
          </a:p>
          <a:p>
            <a:pPr>
              <a:buNone/>
            </a:pPr>
            <a:endParaRPr lang="en-US" dirty="0" smtClean="0"/>
          </a:p>
          <a:p>
            <a:pPr marL="0" indent="0">
              <a:buNone/>
            </a:pPr>
            <a:r>
              <a:rPr lang="en-US" b="1" dirty="0" smtClean="0"/>
              <a:t>Grita </a:t>
            </a:r>
            <a:r>
              <a:rPr lang="en-US" dirty="0" smtClean="0"/>
              <a:t>- </a:t>
            </a:r>
            <a:r>
              <a:rPr lang="en-US" dirty="0"/>
              <a:t>the most energetic and fun loving adult I have ever encountered</a:t>
            </a:r>
          </a:p>
          <a:p>
            <a:pPr marL="0" indent="0">
              <a:buNone/>
            </a:pPr>
            <a:r>
              <a:rPr lang="en-US" dirty="0" smtClean="0"/>
              <a:t>The community of Flower Hill for allowing us to help</a:t>
            </a:r>
          </a:p>
          <a:p>
            <a:pPr marL="0" indent="0">
              <a:buNone/>
            </a:pPr>
            <a:r>
              <a:rPr lang="en-US" b="1" dirty="0" smtClean="0"/>
              <a:t>Ms</a:t>
            </a:r>
            <a:r>
              <a:rPr lang="en-US" b="1" dirty="0"/>
              <a:t>. Stephanie and Ms. Natalie </a:t>
            </a:r>
            <a:r>
              <a:rPr lang="en-US" dirty="0"/>
              <a:t>–all smiles all the time</a:t>
            </a:r>
          </a:p>
          <a:p>
            <a:pPr marL="0" indent="0">
              <a:buNone/>
            </a:pPr>
            <a:r>
              <a:rPr lang="en-US" b="1" dirty="0"/>
              <a:t>My Aunt Beverly </a:t>
            </a:r>
            <a:r>
              <a:rPr lang="en-US" dirty="0"/>
              <a:t>who spearheaded the entrepreneur program</a:t>
            </a:r>
          </a:p>
          <a:p>
            <a:pPr marL="0" indent="0">
              <a:buNone/>
            </a:pPr>
            <a:r>
              <a:rPr lang="en-US" b="1" dirty="0"/>
              <a:t>The Wight Foundation </a:t>
            </a:r>
            <a:r>
              <a:rPr lang="en-US" dirty="0"/>
              <a:t>for helping me make a world of </a:t>
            </a:r>
            <a:r>
              <a:rPr lang="en-US" dirty="0" smtClean="0"/>
              <a:t>difference</a:t>
            </a:r>
          </a:p>
          <a:p>
            <a:pPr marL="0" indent="0">
              <a:buNone/>
            </a:pPr>
            <a:r>
              <a:rPr lang="en-US" b="1" dirty="0"/>
              <a:t>George School </a:t>
            </a:r>
            <a:r>
              <a:rPr lang="en-US" dirty="0"/>
              <a:t>for reminding me to “Shine my light”</a:t>
            </a:r>
          </a:p>
          <a:p>
            <a:pPr marL="0" indent="0">
              <a:buNone/>
            </a:pPr>
            <a:r>
              <a:rPr lang="en-US" b="1" dirty="0"/>
              <a:t>Salome Daniels</a:t>
            </a:r>
            <a:r>
              <a:rPr lang="en-US" dirty="0"/>
              <a:t>- my most enthusiastic fellow Wight Foundation </a:t>
            </a:r>
            <a:r>
              <a:rPr lang="en-US" dirty="0" smtClean="0"/>
              <a:t>Scholar/Georgian</a:t>
            </a:r>
            <a:endParaRPr lang="en-US" dirty="0"/>
          </a:p>
          <a:p>
            <a:pPr marL="0" indent="0">
              <a:buNone/>
            </a:pPr>
            <a:r>
              <a:rPr lang="en-US" b="1" dirty="0"/>
              <a:t>Aaliyah Collings</a:t>
            </a:r>
            <a:r>
              <a:rPr lang="en-US" dirty="0"/>
              <a:t>- my </a:t>
            </a:r>
            <a:r>
              <a:rPr lang="en-US" dirty="0" err="1" smtClean="0"/>
              <a:t>bestie</a:t>
            </a:r>
            <a:r>
              <a:rPr lang="en-US" dirty="0" smtClean="0"/>
              <a:t>, photographer, </a:t>
            </a:r>
            <a:r>
              <a:rPr lang="en-US" dirty="0"/>
              <a:t>and fellow George School </a:t>
            </a:r>
            <a:r>
              <a:rPr lang="en-US" dirty="0" smtClean="0"/>
              <a:t>student</a:t>
            </a:r>
            <a:r>
              <a:rPr lang="en-US" dirty="0"/>
              <a:t>.</a:t>
            </a:r>
          </a:p>
          <a:p>
            <a:pPr marL="0" indent="0">
              <a:buNone/>
            </a:pPr>
            <a:r>
              <a:rPr lang="en-US" dirty="0" smtClean="0"/>
              <a:t>And…</a:t>
            </a:r>
            <a:r>
              <a:rPr lang="en-US" b="1" dirty="0" smtClean="0"/>
              <a:t>My </a:t>
            </a:r>
            <a:r>
              <a:rPr lang="en-US" b="1" dirty="0"/>
              <a:t>mom </a:t>
            </a:r>
            <a:r>
              <a:rPr lang="en-US" dirty="0"/>
              <a:t>for all of her hard work</a:t>
            </a:r>
            <a:r>
              <a:rPr lang="en-US" dirty="0" smtClean="0"/>
              <a:t>, patience</a:t>
            </a:r>
            <a:r>
              <a:rPr lang="en-US" dirty="0"/>
              <a:t>, and </a:t>
            </a:r>
            <a:r>
              <a:rPr lang="en-US" dirty="0" smtClean="0"/>
              <a:t>love.</a:t>
            </a:r>
            <a:endParaRPr lang="en-US" dirty="0"/>
          </a:p>
          <a:p>
            <a:pPr>
              <a:buFont typeface="Wingdings" panose="05000000000000000000" pitchFamily="2" charset="2"/>
              <a:buChar char="ü"/>
            </a:pPr>
            <a:endParaRPr lang="en-US" dirty="0" smtClean="0"/>
          </a:p>
          <a:p>
            <a:endParaRPr lang="en-US" dirty="0"/>
          </a:p>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524125" cy="1325419"/>
          </a:xfrm>
          <a:prstGeom prst="rect">
            <a:avLst/>
          </a:prstGeom>
        </p:spPr>
      </p:pic>
    </p:spTree>
    <p:extLst>
      <p:ext uri="{BB962C8B-B14F-4D97-AF65-F5344CB8AC3E}">
        <p14:creationId xmlns:p14="http://schemas.microsoft.com/office/powerpoint/2010/main" val="12994233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Jamaica Ambassador Programs</a:t>
            </a:r>
            <a:endParaRPr lang="en-US" b="1" dirty="0">
              <a:latin typeface="+mn-lt"/>
            </a:endParaRPr>
          </a:p>
        </p:txBody>
      </p:sp>
      <p:sp>
        <p:nvSpPr>
          <p:cNvPr id="3" name="Content Placeholder 2"/>
          <p:cNvSpPr>
            <a:spLocks noGrp="1"/>
          </p:cNvSpPr>
          <p:nvPr>
            <p:ph idx="1"/>
          </p:nvPr>
        </p:nvSpPr>
        <p:spPr>
          <a:xfrm>
            <a:off x="838200" y="2032000"/>
            <a:ext cx="10515600" cy="4351338"/>
          </a:xfrm>
        </p:spPr>
        <p:txBody>
          <a:bodyPr>
            <a:normAutofit fontScale="77500" lnSpcReduction="20000"/>
          </a:bodyPr>
          <a:lstStyle/>
          <a:p>
            <a:pPr marL="0" marR="0" indent="0">
              <a:lnSpc>
                <a:spcPct val="115000"/>
              </a:lnSpc>
              <a:spcBef>
                <a:spcPts val="0"/>
              </a:spcBef>
              <a:spcAft>
                <a:spcPts val="0"/>
              </a:spcAft>
              <a:buNone/>
            </a:pPr>
            <a:r>
              <a:rPr lang="en-US" dirty="0">
                <a:ea typeface="Calibri" panose="020F0502020204030204" pitchFamily="34" charset="0"/>
                <a:cs typeface="Times New Roman" panose="02020603050405020304" pitchFamily="18" charset="0"/>
              </a:rPr>
              <a:t>Jamaica Ambassador Program’s Slogan is “Promoting Education as a Path to Progress”.</a:t>
            </a:r>
          </a:p>
          <a:p>
            <a:pPr marL="0" marR="0" indent="0">
              <a:lnSpc>
                <a:spcPct val="115000"/>
              </a:lnSpc>
              <a:spcBef>
                <a:spcPts val="0"/>
              </a:spcBef>
              <a:spcAft>
                <a:spcPts val="0"/>
              </a:spcAft>
              <a:buNone/>
            </a:pPr>
            <a:r>
              <a:rPr lang="en-US" dirty="0">
                <a:ea typeface="Calibri" panose="020F0502020204030204" pitchFamily="34" charset="0"/>
                <a:cs typeface="Times New Roman" panose="02020603050405020304" pitchFamily="18" charset="0"/>
              </a:rPr>
              <a:t>Mission: To encourage achievements that lead to economic progress and empowerment through education. </a:t>
            </a:r>
          </a:p>
          <a:p>
            <a:pPr marL="0" marR="0" indent="0">
              <a:lnSpc>
                <a:spcPct val="115000"/>
              </a:lnSpc>
              <a:spcBef>
                <a:spcPts val="0"/>
              </a:spcBef>
              <a:spcAft>
                <a:spcPts val="0"/>
              </a:spcAft>
              <a:buNone/>
            </a:pPr>
            <a:r>
              <a:rPr lang="en-US" dirty="0">
                <a:ea typeface="Calibri" panose="020F0502020204030204" pitchFamily="34" charset="0"/>
                <a:cs typeface="Times New Roman" panose="02020603050405020304" pitchFamily="18" charset="0"/>
              </a:rPr>
              <a:t>Vision: To be a contributor to organizations and activities that enables a vibrant and self sufficient community.</a:t>
            </a:r>
          </a:p>
          <a:p>
            <a:pPr marL="0" marR="0" indent="0">
              <a:lnSpc>
                <a:spcPct val="115000"/>
              </a:lnSpc>
              <a:spcBef>
                <a:spcPts val="0"/>
              </a:spcBef>
              <a:spcAft>
                <a:spcPts val="0"/>
              </a:spcAft>
              <a:buNone/>
            </a:pPr>
            <a:r>
              <a:rPr lang="en-US" dirty="0">
                <a:ea typeface="Calibri" panose="020F0502020204030204" pitchFamily="34" charset="0"/>
                <a:cs typeface="Times New Roman" panose="02020603050405020304" pitchFamily="18" charset="0"/>
              </a:rPr>
              <a:t>Goal: To win the fight against the cycles of poverty and oppression by helping children and communities to attain a progressive lifestyle through academic achievements.</a:t>
            </a:r>
          </a:p>
          <a:p>
            <a:pPr marL="0" marR="0" indent="0">
              <a:lnSpc>
                <a:spcPct val="115000"/>
              </a:lnSpc>
              <a:spcBef>
                <a:spcPts val="0"/>
              </a:spcBef>
              <a:spcAft>
                <a:spcPts val="0"/>
              </a:spcAft>
              <a:buNone/>
            </a:pPr>
            <a:r>
              <a:rPr lang="en-US" dirty="0">
                <a:ea typeface="Calibri" panose="020F0502020204030204" pitchFamily="34" charset="0"/>
                <a:cs typeface="Times New Roman" panose="02020603050405020304" pitchFamily="18" charset="0"/>
              </a:rPr>
              <a:t>Objective: Accomplish this goal through mentoring and forming alliances with those who are willing and able to donate time, money, resources and services to the targeted community. Encourage the achievement of excellence for life through education and empowerment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1675" y="19843"/>
            <a:ext cx="2600325" cy="1762125"/>
          </a:xfrm>
          <a:prstGeom prst="rect">
            <a:avLst/>
          </a:prstGeom>
        </p:spPr>
      </p:pic>
    </p:spTree>
    <p:extLst>
      <p:ext uri="{BB962C8B-B14F-4D97-AF65-F5344CB8AC3E}">
        <p14:creationId xmlns:p14="http://schemas.microsoft.com/office/powerpoint/2010/main" val="392080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66687" y="1019338"/>
            <a:ext cx="12025313" cy="4903907"/>
          </a:xfrm>
          <a:prstGeom prst="rect">
            <a:avLst/>
          </a:prstGeom>
        </p:spPr>
        <p:txBody>
          <a:bodyPr wrap="square">
            <a:spAutoFit/>
          </a:bodyPr>
          <a:lstStyle/>
          <a:p>
            <a:pPr>
              <a:lnSpc>
                <a:spcPct val="115000"/>
              </a:lnSpc>
            </a:pPr>
            <a:r>
              <a:rPr lang="en-US" sz="2000" dirty="0" smtClean="0">
                <a:solidFill>
                  <a:srgbClr val="000000"/>
                </a:solidFill>
                <a:ea typeface="+mj-ea"/>
                <a:cs typeface="+mj-cs"/>
              </a:rPr>
              <a:t>After reviewing J.A.P.’s mission, I wondered how children would find the </a:t>
            </a:r>
            <a:r>
              <a:rPr lang="en-US" sz="2000" dirty="0">
                <a:solidFill>
                  <a:srgbClr val="000000"/>
                </a:solidFill>
                <a:ea typeface="+mj-ea"/>
                <a:cs typeface="+mj-cs"/>
              </a:rPr>
              <a:t>motivation to attend school with so many variables such as </a:t>
            </a:r>
            <a:r>
              <a:rPr lang="en-US" sz="2000" dirty="0" smtClean="0">
                <a:solidFill>
                  <a:srgbClr val="000000"/>
                </a:solidFill>
                <a:ea typeface="+mj-ea"/>
                <a:cs typeface="+mj-cs"/>
              </a:rPr>
              <a:t>transportation, </a:t>
            </a:r>
            <a:r>
              <a:rPr lang="en-US" sz="2000" dirty="0">
                <a:solidFill>
                  <a:srgbClr val="000000"/>
                </a:solidFill>
                <a:ea typeface="+mj-ea"/>
                <a:cs typeface="+mj-cs"/>
              </a:rPr>
              <a:t>lack of food, </a:t>
            </a:r>
            <a:r>
              <a:rPr lang="en-US" sz="2000" dirty="0" smtClean="0">
                <a:solidFill>
                  <a:srgbClr val="000000"/>
                </a:solidFill>
                <a:ea typeface="+mj-ea"/>
                <a:cs typeface="+mj-cs"/>
              </a:rPr>
              <a:t>no running </a:t>
            </a:r>
            <a:r>
              <a:rPr lang="en-US" sz="2000" dirty="0">
                <a:solidFill>
                  <a:srgbClr val="000000"/>
                </a:solidFill>
                <a:ea typeface="+mj-ea"/>
                <a:cs typeface="+mj-cs"/>
              </a:rPr>
              <a:t>water, and challenging home environments.  </a:t>
            </a:r>
            <a:r>
              <a:rPr lang="en-US" sz="2000" dirty="0" smtClean="0">
                <a:solidFill>
                  <a:srgbClr val="000000"/>
                </a:solidFill>
                <a:ea typeface="+mj-ea"/>
                <a:cs typeface="+mj-cs"/>
              </a:rPr>
              <a:t>My program was designed to complement Ms. Colley’s mission. It is based on the need for children to realize </a:t>
            </a:r>
            <a:r>
              <a:rPr lang="en-US" sz="2000" dirty="0">
                <a:solidFill>
                  <a:srgbClr val="000000"/>
                </a:solidFill>
                <a:ea typeface="+mj-ea"/>
                <a:cs typeface="+mj-cs"/>
              </a:rPr>
              <a:t>the opportunities </a:t>
            </a:r>
            <a:r>
              <a:rPr lang="en-US" sz="2000" dirty="0" smtClean="0">
                <a:solidFill>
                  <a:srgbClr val="000000"/>
                </a:solidFill>
                <a:ea typeface="+mj-ea"/>
                <a:cs typeface="+mj-cs"/>
              </a:rPr>
              <a:t>before them </a:t>
            </a:r>
            <a:r>
              <a:rPr lang="en-US" sz="2000" dirty="0">
                <a:solidFill>
                  <a:srgbClr val="000000"/>
                </a:solidFill>
                <a:ea typeface="+mj-ea"/>
                <a:cs typeface="+mj-cs"/>
              </a:rPr>
              <a:t>and </a:t>
            </a:r>
            <a:r>
              <a:rPr lang="en-US" sz="2000" dirty="0" smtClean="0">
                <a:solidFill>
                  <a:srgbClr val="000000"/>
                </a:solidFill>
                <a:ea typeface="+mj-ea"/>
                <a:cs typeface="+mj-cs"/>
              </a:rPr>
              <a:t>to be aware and knowledgeable in the fact </a:t>
            </a:r>
            <a:r>
              <a:rPr lang="en-US" sz="2000" dirty="0">
                <a:solidFill>
                  <a:srgbClr val="000000"/>
                </a:solidFill>
                <a:ea typeface="+mj-ea"/>
                <a:cs typeface="+mj-cs"/>
              </a:rPr>
              <a:t>that they have </a:t>
            </a:r>
            <a:r>
              <a:rPr lang="en-US" sz="2000" dirty="0" smtClean="0">
                <a:solidFill>
                  <a:srgbClr val="000000"/>
                </a:solidFill>
                <a:ea typeface="+mj-ea"/>
                <a:cs typeface="+mj-cs"/>
              </a:rPr>
              <a:t>choices for career opportunities. I </a:t>
            </a:r>
            <a:r>
              <a:rPr lang="en-US" sz="2000" dirty="0">
                <a:solidFill>
                  <a:srgbClr val="000000"/>
                </a:solidFill>
                <a:ea typeface="+mj-ea"/>
                <a:cs typeface="+mj-cs"/>
              </a:rPr>
              <a:t>also  </a:t>
            </a:r>
            <a:r>
              <a:rPr lang="en-US" sz="2000" dirty="0" smtClean="0">
                <a:solidFill>
                  <a:srgbClr val="000000"/>
                </a:solidFill>
                <a:ea typeface="+mj-ea"/>
                <a:cs typeface="+mj-cs"/>
              </a:rPr>
              <a:t>believed that the Children </a:t>
            </a:r>
            <a:r>
              <a:rPr lang="en-US" sz="2000" dirty="0">
                <a:solidFill>
                  <a:srgbClr val="000000"/>
                </a:solidFill>
                <a:ea typeface="+mj-ea"/>
                <a:cs typeface="+mj-cs"/>
              </a:rPr>
              <a:t>of </a:t>
            </a:r>
            <a:r>
              <a:rPr lang="en-US" sz="2000" dirty="0" smtClean="0">
                <a:solidFill>
                  <a:srgbClr val="000000"/>
                </a:solidFill>
                <a:ea typeface="+mj-ea"/>
                <a:cs typeface="+mj-cs"/>
              </a:rPr>
              <a:t>Flower </a:t>
            </a:r>
            <a:r>
              <a:rPr lang="en-US" sz="2000" dirty="0">
                <a:solidFill>
                  <a:srgbClr val="000000"/>
                </a:solidFill>
                <a:ea typeface="+mj-ea"/>
                <a:cs typeface="+mj-cs"/>
              </a:rPr>
              <a:t> </a:t>
            </a:r>
            <a:r>
              <a:rPr lang="en-US" sz="2000" dirty="0" smtClean="0">
                <a:solidFill>
                  <a:srgbClr val="000000"/>
                </a:solidFill>
                <a:ea typeface="+mj-ea"/>
                <a:cs typeface="+mj-cs"/>
              </a:rPr>
              <a:t>Hill </a:t>
            </a:r>
            <a:r>
              <a:rPr lang="en-US" sz="2000" dirty="0">
                <a:solidFill>
                  <a:srgbClr val="000000"/>
                </a:solidFill>
                <a:ea typeface="+mj-ea"/>
                <a:cs typeface="+mj-cs"/>
              </a:rPr>
              <a:t>needed a </a:t>
            </a:r>
            <a:r>
              <a:rPr lang="en-US" sz="2000" dirty="0" smtClean="0">
                <a:solidFill>
                  <a:srgbClr val="000000"/>
                </a:solidFill>
                <a:ea typeface="+mj-ea"/>
                <a:cs typeface="+mj-cs"/>
              </a:rPr>
              <a:t>partners and motivators—people of their generation to connect with. </a:t>
            </a:r>
            <a:r>
              <a:rPr lang="en-US" sz="2000" dirty="0">
                <a:solidFill>
                  <a:srgbClr val="000000"/>
                </a:solidFill>
                <a:ea typeface="+mj-ea"/>
                <a:cs typeface="+mj-cs"/>
              </a:rPr>
              <a:t>My vision is to engage my school ,community</a:t>
            </a:r>
            <a:r>
              <a:rPr lang="en-US" sz="2000" dirty="0" smtClean="0">
                <a:solidFill>
                  <a:srgbClr val="000000"/>
                </a:solidFill>
                <a:ea typeface="+mj-ea"/>
                <a:cs typeface="+mj-cs"/>
              </a:rPr>
              <a:t>, and </a:t>
            </a:r>
            <a:r>
              <a:rPr lang="en-US" sz="2000" dirty="0">
                <a:solidFill>
                  <a:srgbClr val="000000"/>
                </a:solidFill>
                <a:ea typeface="+mj-ea"/>
                <a:cs typeface="+mj-cs"/>
              </a:rPr>
              <a:t>foundation </a:t>
            </a:r>
            <a:r>
              <a:rPr lang="en-US" sz="2000" dirty="0" smtClean="0">
                <a:solidFill>
                  <a:srgbClr val="000000"/>
                </a:solidFill>
                <a:ea typeface="+mj-ea"/>
                <a:cs typeface="+mj-cs"/>
              </a:rPr>
              <a:t>to help support the idea that there is a chance for every individual on this earth to thrive in ways unimaginable–they just need to be aware of their opportunities. My vision is quite simple:</a:t>
            </a:r>
            <a:endParaRPr lang="en-US" sz="2000" dirty="0">
              <a:ea typeface="Calibri" panose="020F0502020204030204" pitchFamily="34" charset="0"/>
              <a:cs typeface="Times New Roman" panose="02020603050405020304" pitchFamily="18" charset="0"/>
            </a:endParaRPr>
          </a:p>
          <a:p>
            <a:pPr>
              <a:lnSpc>
                <a:spcPct val="115000"/>
              </a:lnSpc>
            </a:pPr>
            <a:r>
              <a:rPr lang="en-US" sz="2000" b="1" dirty="0" smtClean="0">
                <a:ea typeface="Calibri" panose="020F0502020204030204" pitchFamily="34" charset="0"/>
                <a:cs typeface="Times New Roman" panose="02020603050405020304" pitchFamily="18" charset="0"/>
              </a:rPr>
              <a:t>C.H.O.I.C.E.S</a:t>
            </a:r>
            <a:r>
              <a:rPr lang="en-US" sz="2000" dirty="0">
                <a:ea typeface="Calibri" panose="020F0502020204030204" pitchFamily="34" charset="0"/>
                <a:cs typeface="Times New Roman" panose="02020603050405020304" pitchFamily="18" charset="0"/>
              </a:rPr>
              <a:t/>
            </a:r>
            <a:br>
              <a:rPr lang="en-US" sz="2000" dirty="0">
                <a:ea typeface="Calibri" panose="020F0502020204030204" pitchFamily="34" charset="0"/>
                <a:cs typeface="Times New Roman" panose="02020603050405020304" pitchFamily="18" charset="0"/>
              </a:rPr>
            </a:br>
            <a:r>
              <a:rPr lang="en-US" sz="2000" b="1" dirty="0">
                <a:ea typeface="Calibri" panose="020F0502020204030204" pitchFamily="34" charset="0"/>
                <a:cs typeface="Times New Roman" panose="02020603050405020304" pitchFamily="18" charset="0"/>
              </a:rPr>
              <a:t>C</a:t>
            </a:r>
            <a:r>
              <a:rPr lang="en-US" sz="2000" dirty="0">
                <a:ea typeface="Calibri" panose="020F0502020204030204" pitchFamily="34" charset="0"/>
                <a:cs typeface="Times New Roman" panose="02020603050405020304" pitchFamily="18" charset="0"/>
              </a:rPr>
              <a:t>hildren </a:t>
            </a:r>
            <a:r>
              <a:rPr lang="en-US" sz="2000" b="1" dirty="0">
                <a:ea typeface="Calibri" panose="020F0502020204030204" pitchFamily="34" charset="0"/>
                <a:cs typeface="Times New Roman" panose="02020603050405020304" pitchFamily="18" charset="0"/>
              </a:rPr>
              <a:t>H</a:t>
            </a:r>
            <a:r>
              <a:rPr lang="en-US" sz="2000" dirty="0">
                <a:ea typeface="Calibri" panose="020F0502020204030204" pitchFamily="34" charset="0"/>
                <a:cs typeface="Times New Roman" panose="02020603050405020304" pitchFamily="18" charset="0"/>
              </a:rPr>
              <a:t>elping </a:t>
            </a:r>
            <a:r>
              <a:rPr lang="en-US" sz="2000" b="1" dirty="0">
                <a:ea typeface="Calibri" panose="020F0502020204030204" pitchFamily="34" charset="0"/>
                <a:cs typeface="Times New Roman" panose="02020603050405020304" pitchFamily="18" charset="0"/>
              </a:rPr>
              <a:t>O</a:t>
            </a:r>
            <a:r>
              <a:rPr lang="en-US" sz="2000" dirty="0">
                <a:ea typeface="Calibri" panose="020F0502020204030204" pitchFamily="34" charset="0"/>
                <a:cs typeface="Times New Roman" panose="02020603050405020304" pitchFamily="18" charset="0"/>
              </a:rPr>
              <a:t>thers </a:t>
            </a:r>
            <a:r>
              <a:rPr lang="en-US" sz="2000" b="1" dirty="0">
                <a:ea typeface="Calibri" panose="020F0502020204030204" pitchFamily="34" charset="0"/>
                <a:cs typeface="Times New Roman" panose="02020603050405020304" pitchFamily="18" charset="0"/>
              </a:rPr>
              <a:t>I</a:t>
            </a:r>
            <a:r>
              <a:rPr lang="en-US" sz="2000" dirty="0">
                <a:ea typeface="Calibri" panose="020F0502020204030204" pitchFamily="34" charset="0"/>
                <a:cs typeface="Times New Roman" panose="02020603050405020304" pitchFamily="18" charset="0"/>
              </a:rPr>
              <a:t>ncrease </a:t>
            </a:r>
            <a:r>
              <a:rPr lang="en-US" sz="2000" b="1" dirty="0">
                <a:ea typeface="Calibri" panose="020F0502020204030204" pitchFamily="34" charset="0"/>
                <a:cs typeface="Times New Roman" panose="02020603050405020304" pitchFamily="18" charset="0"/>
              </a:rPr>
              <a:t>C</a:t>
            </a:r>
            <a:r>
              <a:rPr lang="en-US" sz="2000" dirty="0">
                <a:ea typeface="Calibri" panose="020F0502020204030204" pitchFamily="34" charset="0"/>
                <a:cs typeface="Times New Roman" panose="02020603050405020304" pitchFamily="18" charset="0"/>
              </a:rPr>
              <a:t>areer </a:t>
            </a:r>
            <a:r>
              <a:rPr lang="en-US" sz="2000" b="1" dirty="0">
                <a:ea typeface="Calibri" panose="020F0502020204030204" pitchFamily="34" charset="0"/>
                <a:cs typeface="Times New Roman" panose="02020603050405020304" pitchFamily="18" charset="0"/>
              </a:rPr>
              <a:t>E</a:t>
            </a:r>
            <a:r>
              <a:rPr lang="en-US" sz="2000" dirty="0">
                <a:ea typeface="Calibri" panose="020F0502020204030204" pitchFamily="34" charset="0"/>
                <a:cs typeface="Times New Roman" panose="02020603050405020304" pitchFamily="18" charset="0"/>
              </a:rPr>
              <a:t>ducational </a:t>
            </a:r>
            <a:r>
              <a:rPr lang="en-US" sz="2000" b="1" dirty="0">
                <a:ea typeface="Calibri" panose="020F0502020204030204" pitchFamily="34" charset="0"/>
                <a:cs typeface="Times New Roman" panose="02020603050405020304" pitchFamily="18" charset="0"/>
              </a:rPr>
              <a:t>S</a:t>
            </a:r>
            <a:r>
              <a:rPr lang="en-US" sz="2000" dirty="0">
                <a:ea typeface="Calibri" panose="020F0502020204030204" pitchFamily="34" charset="0"/>
                <a:cs typeface="Times New Roman" panose="02020603050405020304" pitchFamily="18" charset="0"/>
              </a:rPr>
              <a:t>ervices</a:t>
            </a: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000" dirty="0" smtClean="0">
                <a:ea typeface="Calibri" panose="020F0502020204030204" pitchFamily="34" charset="0"/>
                <a:cs typeface="Times New Roman" panose="02020603050405020304" pitchFamily="18" charset="0"/>
              </a:rPr>
              <a:t>Explore </a:t>
            </a:r>
            <a:r>
              <a:rPr lang="en-US" sz="2000" dirty="0">
                <a:ea typeface="Calibri" panose="020F0502020204030204" pitchFamily="34" charset="0"/>
                <a:cs typeface="Times New Roman" panose="02020603050405020304" pitchFamily="18" charset="0"/>
              </a:rPr>
              <a:t>alternative careers </a:t>
            </a:r>
            <a:r>
              <a:rPr lang="en-US" sz="2000" dirty="0" smtClean="0">
                <a:ea typeface="Calibri" panose="020F0502020204030204" pitchFamily="34" charset="0"/>
                <a:cs typeface="Times New Roman" panose="02020603050405020304" pitchFamily="18" charset="0"/>
              </a:rPr>
              <a:t>in Jamaica </a:t>
            </a:r>
            <a:r>
              <a:rPr lang="en-US" sz="2000" dirty="0">
                <a:ea typeface="Calibri" panose="020F0502020204030204" pitchFamily="34" charset="0"/>
                <a:cs typeface="Times New Roman" panose="02020603050405020304" pitchFamily="18" charset="0"/>
              </a:rPr>
              <a:t>and identify the </a:t>
            </a:r>
            <a:r>
              <a:rPr lang="en-US" sz="2000" dirty="0" smtClean="0">
                <a:ea typeface="Calibri" panose="020F0502020204030204" pitchFamily="34" charset="0"/>
                <a:cs typeface="Times New Roman" panose="02020603050405020304" pitchFamily="18" charset="0"/>
              </a:rPr>
              <a:t>tools </a:t>
            </a:r>
            <a:r>
              <a:rPr lang="en-US" sz="2000" dirty="0">
                <a:ea typeface="Calibri" panose="020F0502020204030204" pitchFamily="34" charset="0"/>
                <a:cs typeface="Times New Roman" panose="02020603050405020304" pitchFamily="18" charset="0"/>
              </a:rPr>
              <a:t>needed to secure specific employment.</a:t>
            </a:r>
            <a:r>
              <a:rPr lang="en-US" sz="2000" dirty="0">
                <a:solidFill>
                  <a:srgbClr val="000000"/>
                </a:solidFill>
              </a:rPr>
              <a:t> </a:t>
            </a:r>
            <a:endParaRPr lang="en-US" sz="2000" dirty="0" smtClean="0">
              <a:solidFill>
                <a:srgbClr val="000000"/>
              </a:solidFill>
            </a:endParaRP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000" dirty="0" smtClean="0">
                <a:ea typeface="Calibri" panose="020F0502020204030204" pitchFamily="34" charset="0"/>
                <a:cs typeface="Times New Roman" panose="02020603050405020304" pitchFamily="18" charset="0"/>
              </a:rPr>
              <a:t>To </a:t>
            </a:r>
            <a:r>
              <a:rPr lang="en-US" sz="2000" dirty="0">
                <a:ea typeface="Calibri" panose="020F0502020204030204" pitchFamily="34" charset="0"/>
                <a:cs typeface="Times New Roman" panose="02020603050405020304" pitchFamily="18" charset="0"/>
              </a:rPr>
              <a:t>increase the amount of students who have maintained their  careers path.</a:t>
            </a:r>
          </a:p>
          <a:p>
            <a:pPr marL="285750" indent="-285750">
              <a:buFont typeface="Arial" panose="020B0604020202020204" pitchFamily="34" charset="0"/>
              <a:buChar char="•"/>
            </a:pPr>
            <a:r>
              <a:rPr lang="en-US" sz="2000" dirty="0" smtClean="0">
                <a:ea typeface="Calibri" panose="020F0502020204030204" pitchFamily="34" charset="0"/>
              </a:rPr>
              <a:t>Provide </a:t>
            </a:r>
            <a:r>
              <a:rPr lang="en-US" sz="2000" dirty="0">
                <a:ea typeface="Calibri" panose="020F0502020204030204" pitchFamily="34" charset="0"/>
              </a:rPr>
              <a:t>exposure and opportunity that will holistically develop </a:t>
            </a:r>
            <a:r>
              <a:rPr lang="en-US" sz="2000" dirty="0" smtClean="0">
                <a:ea typeface="Calibri" panose="020F0502020204030204" pitchFamily="34" charset="0"/>
              </a:rPr>
              <a:t>children </a:t>
            </a:r>
            <a:r>
              <a:rPr lang="en-US" sz="2000" dirty="0">
                <a:ea typeface="Calibri" panose="020F0502020204030204" pitchFamily="34" charset="0"/>
              </a:rPr>
              <a:t>into contributing members of society</a:t>
            </a:r>
            <a:endParaRPr lang="en-US" sz="2000" dirty="0"/>
          </a:p>
        </p:txBody>
      </p:sp>
      <p:sp>
        <p:nvSpPr>
          <p:cNvPr id="5" name="TextBox 4"/>
          <p:cNvSpPr txBox="1"/>
          <p:nvPr/>
        </p:nvSpPr>
        <p:spPr>
          <a:xfrm>
            <a:off x="328614" y="300038"/>
            <a:ext cx="6886574" cy="584775"/>
          </a:xfrm>
          <a:prstGeom prst="rect">
            <a:avLst/>
          </a:prstGeom>
          <a:noFill/>
        </p:spPr>
        <p:txBody>
          <a:bodyPr wrap="square" rtlCol="0">
            <a:spAutoFit/>
          </a:bodyPr>
          <a:lstStyle/>
          <a:p>
            <a:r>
              <a:rPr lang="en-US" sz="3200" b="1" dirty="0" smtClean="0"/>
              <a:t>Alexis Roberts—</a:t>
            </a:r>
            <a:r>
              <a:rPr lang="en-US" sz="3200" b="1" dirty="0"/>
              <a:t> </a:t>
            </a:r>
            <a:r>
              <a:rPr lang="en-US" sz="3200" b="1" dirty="0" smtClean="0"/>
              <a:t>C.H.O.I.C.E.S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3962" y="0"/>
            <a:ext cx="3348038" cy="1006867"/>
          </a:xfrm>
          <a:prstGeom prst="rect">
            <a:avLst/>
          </a:prstGeom>
        </p:spPr>
      </p:pic>
      <p:pic>
        <p:nvPicPr>
          <p:cNvPr id="2" name="Picture 1"/>
          <p:cNvPicPr>
            <a:picLocks noChangeAspect="1"/>
          </p:cNvPicPr>
          <p:nvPr/>
        </p:nvPicPr>
        <p:blipFill>
          <a:blip r:embed="rId5" cstate="print"/>
          <a:stretch>
            <a:fillRect/>
          </a:stretch>
        </p:blipFill>
        <p:spPr>
          <a:xfrm>
            <a:off x="7529512" y="1"/>
            <a:ext cx="1314450" cy="996592"/>
          </a:xfrm>
          <a:prstGeom prst="rect">
            <a:avLst/>
          </a:prstGeom>
        </p:spPr>
      </p:pic>
    </p:spTree>
    <p:extLst>
      <p:ext uri="{BB962C8B-B14F-4D97-AF65-F5344CB8AC3E}">
        <p14:creationId xmlns:p14="http://schemas.microsoft.com/office/powerpoint/2010/main" val="75623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n-lt"/>
              </a:rPr>
              <a:t>More-C.H.O.I.C.E.S</a:t>
            </a:r>
            <a:endParaRPr lang="en-US" sz="3200" b="1" dirty="0">
              <a:latin typeface="+mn-lt"/>
            </a:endParaRPr>
          </a:p>
        </p:txBody>
      </p:sp>
      <p:sp>
        <p:nvSpPr>
          <p:cNvPr id="3" name="Content Placeholder 2"/>
          <p:cNvSpPr>
            <a:spLocks noGrp="1"/>
          </p:cNvSpPr>
          <p:nvPr>
            <p:ph idx="1"/>
          </p:nvPr>
        </p:nvSpPr>
        <p:spPr>
          <a:xfrm>
            <a:off x="838200" y="1343024"/>
            <a:ext cx="10515600" cy="5243513"/>
          </a:xfrm>
        </p:spPr>
        <p:txBody>
          <a:bodyPr>
            <a:normAutofit fontScale="40000" lnSpcReduction="20000"/>
          </a:bodyPr>
          <a:lstStyle/>
          <a:p>
            <a:pPr marL="0" indent="0">
              <a:buNone/>
            </a:pPr>
            <a:r>
              <a:rPr lang="en-US" sz="4200" dirty="0"/>
              <a:t>I have </a:t>
            </a:r>
            <a:r>
              <a:rPr lang="en-US" sz="4200" dirty="0" smtClean="0"/>
              <a:t>broken my mission into </a:t>
            </a:r>
            <a:r>
              <a:rPr lang="en-US" sz="4200" dirty="0"/>
              <a:t>three phases:</a:t>
            </a:r>
          </a:p>
          <a:p>
            <a:pPr lvl="0">
              <a:buNone/>
            </a:pPr>
            <a:r>
              <a:rPr lang="en-US" sz="4200" b="1" dirty="0" smtClean="0"/>
              <a:t>Phase I</a:t>
            </a:r>
            <a:endParaRPr lang="en-US" sz="4200" dirty="0" smtClean="0"/>
          </a:p>
          <a:p>
            <a:pPr lvl="0"/>
            <a:r>
              <a:rPr lang="en-US" sz="4200" dirty="0" smtClean="0"/>
              <a:t>Survey </a:t>
            </a:r>
            <a:r>
              <a:rPr lang="en-US" sz="4200" dirty="0"/>
              <a:t>students to see what they currently know about the opportunities available to them.   This is important to identify gaps in information and what the focus should be in terms of career </a:t>
            </a:r>
            <a:r>
              <a:rPr lang="en-US" sz="4200" dirty="0" smtClean="0"/>
              <a:t>highlights and measure how they feel about being able to achieve those goals. </a:t>
            </a:r>
            <a:endParaRPr lang="en-US" sz="4200" dirty="0"/>
          </a:p>
          <a:p>
            <a:pPr lvl="0"/>
            <a:r>
              <a:rPr lang="en-US" sz="4200" dirty="0" smtClean="0"/>
              <a:t>Conduct career introductory workshops</a:t>
            </a:r>
          </a:p>
          <a:p>
            <a:pPr lvl="0">
              <a:buNone/>
            </a:pPr>
            <a:r>
              <a:rPr lang="en-US" sz="4200" b="1" dirty="0" smtClean="0">
                <a:solidFill>
                  <a:prstClr val="black"/>
                </a:solidFill>
              </a:rPr>
              <a:t>Phase II</a:t>
            </a:r>
            <a:endParaRPr lang="en-US" sz="4200" b="1" dirty="0">
              <a:solidFill>
                <a:prstClr val="black"/>
              </a:solidFill>
            </a:endParaRPr>
          </a:p>
          <a:p>
            <a:pPr lvl="0"/>
            <a:r>
              <a:rPr lang="en-US" sz="4200" dirty="0" smtClean="0">
                <a:solidFill>
                  <a:prstClr val="black"/>
                </a:solidFill>
              </a:rPr>
              <a:t>Design </a:t>
            </a:r>
            <a:r>
              <a:rPr lang="en-US" sz="4200" dirty="0">
                <a:solidFill>
                  <a:prstClr val="black"/>
                </a:solidFill>
              </a:rPr>
              <a:t>and develop group opportunity to be on JAP’s website. </a:t>
            </a:r>
            <a:endParaRPr lang="en-US" sz="4200" dirty="0"/>
          </a:p>
          <a:p>
            <a:pPr lvl="0"/>
            <a:r>
              <a:rPr lang="en-US" sz="4200" dirty="0"/>
              <a:t>Implement period survey to  know the impact of  C.H.O.I.C.E.S. and determine how to improve its effectiveness.   </a:t>
            </a:r>
            <a:endParaRPr lang="en-US" sz="4200" dirty="0" smtClean="0"/>
          </a:p>
          <a:p>
            <a:pPr lvl="0">
              <a:buNone/>
            </a:pPr>
            <a:r>
              <a:rPr lang="en-US" sz="4200" b="1" dirty="0" smtClean="0"/>
              <a:t>Phase III</a:t>
            </a:r>
            <a:endParaRPr lang="en-US" sz="4200" b="1" dirty="0"/>
          </a:p>
          <a:p>
            <a:r>
              <a:rPr lang="en-US" sz="4200" dirty="0" smtClean="0"/>
              <a:t>Pair </a:t>
            </a:r>
            <a:r>
              <a:rPr lang="en-US" sz="4200" dirty="0"/>
              <a:t>student with a U.S. Student with similar interest and career objectives, Career buddy. It is sometimes helpful when students of the same age have similar goals and objectives and pair up for encouragement, information, and resource sharing, similar to each one teach one.  (a) They can share environmental and emotional challenges to meeting their objective and work together to come up with solutions. (b) They can also help each other with adult input on how to best achieve their career objective. (c )All communication should be supervised so that the children stay on track. </a:t>
            </a:r>
            <a:endParaRPr lang="en-US" sz="4200" b="1" dirty="0" smtClean="0"/>
          </a:p>
          <a:p>
            <a:pPr>
              <a:buNone/>
            </a:pPr>
            <a:r>
              <a:rPr lang="en-US" sz="4200" b="1" dirty="0" smtClean="0"/>
              <a:t>Here </a:t>
            </a:r>
            <a:r>
              <a:rPr lang="en-US" sz="4200" b="1" dirty="0"/>
              <a:t>is </a:t>
            </a:r>
            <a:r>
              <a:rPr lang="en-US" sz="4200" b="1" dirty="0" smtClean="0"/>
              <a:t>Phase </a:t>
            </a:r>
            <a:r>
              <a:rPr lang="en-US" sz="4200" b="1" dirty="0"/>
              <a:t>I in conjunction with the services provide by J.A.P</a:t>
            </a:r>
            <a:r>
              <a:rPr lang="en-US" sz="4200" b="1" dirty="0" smtClean="0"/>
              <a:t>.:</a:t>
            </a:r>
            <a:endParaRPr lang="en-US" sz="4200" dirty="0"/>
          </a:p>
          <a:p>
            <a:pPr lvl="0"/>
            <a:endParaRPr lang="en-US" dirty="0"/>
          </a:p>
          <a:p>
            <a:endParaRPr lang="en-US" dirty="0"/>
          </a:p>
        </p:txBody>
      </p:sp>
      <p:pic>
        <p:nvPicPr>
          <p:cNvPr id="4" name="Picture 3"/>
          <p:cNvPicPr>
            <a:picLocks noChangeAspect="1"/>
          </p:cNvPicPr>
          <p:nvPr/>
        </p:nvPicPr>
        <p:blipFill>
          <a:blip r:embed="rId3" cstate="print"/>
          <a:stretch>
            <a:fillRect/>
          </a:stretch>
        </p:blipFill>
        <p:spPr>
          <a:xfrm>
            <a:off x="7260680" y="0"/>
            <a:ext cx="1584326" cy="1335640"/>
          </a:xfrm>
          <a:prstGeom prst="rect">
            <a:avLst/>
          </a:prstGeom>
        </p:spPr>
      </p:pic>
      <p:pic>
        <p:nvPicPr>
          <p:cNvPr id="5" name="Picture 4"/>
          <p:cNvPicPr>
            <a:picLocks noChangeAspect="1"/>
          </p:cNvPicPr>
          <p:nvPr/>
        </p:nvPicPr>
        <p:blipFill>
          <a:blip r:embed="rId4" cstate="print"/>
          <a:stretch>
            <a:fillRect/>
          </a:stretch>
        </p:blipFill>
        <p:spPr>
          <a:xfrm>
            <a:off x="8845006" y="0"/>
            <a:ext cx="3346994" cy="1366463"/>
          </a:xfrm>
          <a:prstGeom prst="rect">
            <a:avLst/>
          </a:prstGeom>
        </p:spPr>
      </p:pic>
    </p:spTree>
    <p:extLst>
      <p:ext uri="{BB962C8B-B14F-4D97-AF65-F5344CB8AC3E}">
        <p14:creationId xmlns:p14="http://schemas.microsoft.com/office/powerpoint/2010/main" val="2868710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PREPARATION</a:t>
            </a:r>
            <a:endParaRPr lang="en-US" sz="4000" b="1" dirty="0">
              <a:latin typeface="+mn-lt"/>
            </a:endParaRPr>
          </a:p>
        </p:txBody>
      </p:sp>
      <p:sp>
        <p:nvSpPr>
          <p:cNvPr id="3" name="Content Placeholder 2"/>
          <p:cNvSpPr>
            <a:spLocks noGrp="1"/>
          </p:cNvSpPr>
          <p:nvPr>
            <p:ph idx="1"/>
          </p:nvPr>
        </p:nvSpPr>
        <p:spPr>
          <a:xfrm>
            <a:off x="827926" y="2028825"/>
            <a:ext cx="10515600" cy="4829175"/>
          </a:xfrm>
        </p:spPr>
        <p:txBody>
          <a:bodyPr>
            <a:normAutofit/>
          </a:bodyPr>
          <a:lstStyle/>
          <a:p>
            <a:pPr marL="0" marR="0" indent="0">
              <a:lnSpc>
                <a:spcPct val="115000"/>
              </a:lnSpc>
              <a:spcBef>
                <a:spcPts val="0"/>
              </a:spcBef>
              <a:spcAft>
                <a:spcPts val="1000"/>
              </a:spcAft>
              <a:buNone/>
              <a:tabLst>
                <a:tab pos="2667000" algn="l"/>
              </a:tabLst>
            </a:pPr>
            <a:r>
              <a:rPr lang="en-US" sz="2200" dirty="0">
                <a:ea typeface="Calibri" panose="020F0502020204030204" pitchFamily="34" charset="0"/>
                <a:cs typeface="Times New Roman" panose="02020603050405020304" pitchFamily="18" charset="0"/>
              </a:rPr>
              <a:t>We arrived in Jamaica on Sunday </a:t>
            </a:r>
            <a:r>
              <a:rPr lang="en-US" sz="2200" dirty="0" smtClean="0">
                <a:ea typeface="Calibri" panose="020F0502020204030204" pitchFamily="34" charset="0"/>
                <a:cs typeface="Times New Roman" panose="02020603050405020304" pitchFamily="18" charset="0"/>
              </a:rPr>
              <a:t>July </a:t>
            </a:r>
            <a:r>
              <a:rPr lang="en-US" sz="2200" dirty="0">
                <a:ea typeface="Calibri" panose="020F0502020204030204" pitchFamily="34" charset="0"/>
                <a:cs typeface="Times New Roman" panose="02020603050405020304" pitchFamily="18" charset="0"/>
              </a:rPr>
              <a:t>20</a:t>
            </a:r>
            <a:r>
              <a:rPr lang="en-US" sz="2200" baseline="30000" dirty="0">
                <a:ea typeface="Calibri" panose="020F0502020204030204" pitchFamily="34" charset="0"/>
                <a:cs typeface="Times New Roman" panose="02020603050405020304" pitchFamily="18" charset="0"/>
              </a:rPr>
              <a:t>th</a:t>
            </a:r>
            <a:r>
              <a:rPr lang="en-US" sz="2200" dirty="0">
                <a:ea typeface="Calibri" panose="020F0502020204030204" pitchFamily="34" charset="0"/>
                <a:cs typeface="Times New Roman" panose="02020603050405020304" pitchFamily="18" charset="0"/>
              </a:rPr>
              <a:t>,2014 and checked into the Hotel RIU. Jamaica appeared beautiful, pristine, and a lovely vision of </a:t>
            </a:r>
            <a:r>
              <a:rPr lang="en-US" sz="2200" dirty="0" smtClean="0">
                <a:ea typeface="Calibri" panose="020F0502020204030204" pitchFamily="34" charset="0"/>
                <a:cs typeface="Times New Roman" panose="02020603050405020304" pitchFamily="18" charset="0"/>
              </a:rPr>
              <a:t>Paradise  from the views at the hotel. </a:t>
            </a:r>
          </a:p>
          <a:p>
            <a:pPr marL="0" marR="0" indent="0">
              <a:lnSpc>
                <a:spcPct val="115000"/>
              </a:lnSpc>
              <a:spcBef>
                <a:spcPts val="0"/>
              </a:spcBef>
              <a:spcAft>
                <a:spcPts val="1000"/>
              </a:spcAft>
              <a:buNone/>
              <a:tabLst>
                <a:tab pos="2667000" algn="l"/>
              </a:tabLst>
            </a:pPr>
            <a:r>
              <a:rPr lang="en-US" sz="2200" dirty="0" smtClean="0">
                <a:ea typeface="Calibri" panose="020F0502020204030204" pitchFamily="34" charset="0"/>
                <a:cs typeface="Times New Roman" panose="02020603050405020304" pitchFamily="18" charset="0"/>
              </a:rPr>
              <a:t>We spent </a:t>
            </a:r>
            <a:r>
              <a:rPr lang="en-US" sz="2200" dirty="0">
                <a:ea typeface="Calibri" panose="020F0502020204030204" pitchFamily="34" charset="0"/>
                <a:cs typeface="Times New Roman" panose="02020603050405020304" pitchFamily="18" charset="0"/>
              </a:rPr>
              <a:t>the first day preparing for the school supply distribution at the home of a local native by the name of Esther. This was our first indication that Paradise was a state of mind and not a place. The homes we passed had gates and lots of dogs. </a:t>
            </a:r>
            <a:r>
              <a:rPr lang="en-US" sz="2200" dirty="0" smtClean="0">
                <a:ea typeface="Calibri" panose="020F0502020204030204" pitchFamily="34" charset="0"/>
                <a:cs typeface="Times New Roman" panose="02020603050405020304" pitchFamily="18" charset="0"/>
              </a:rPr>
              <a:t>We found out that this </a:t>
            </a:r>
            <a:r>
              <a:rPr lang="en-US" sz="2200" dirty="0">
                <a:ea typeface="Calibri" panose="020F0502020204030204" pitchFamily="34" charset="0"/>
                <a:cs typeface="Times New Roman" panose="02020603050405020304" pitchFamily="18" charset="0"/>
              </a:rPr>
              <a:t>was because of the high crime rate in Jamaica. </a:t>
            </a:r>
            <a:r>
              <a:rPr lang="en-US" sz="2200" dirty="0" smtClean="0">
                <a:ea typeface="Calibri" panose="020F0502020204030204" pitchFamily="34" charset="0"/>
                <a:cs typeface="Times New Roman" panose="02020603050405020304" pitchFamily="18" charset="0"/>
              </a:rPr>
              <a:t>Despite this knowledge, we </a:t>
            </a:r>
            <a:r>
              <a:rPr lang="en-US" sz="2200" dirty="0">
                <a:ea typeface="Calibri" panose="020F0502020204030204" pitchFamily="34" charset="0"/>
                <a:cs typeface="Times New Roman" panose="02020603050405020304" pitchFamily="18" charset="0"/>
              </a:rPr>
              <a:t>prepared 365 </a:t>
            </a:r>
            <a:r>
              <a:rPr lang="en-US" sz="2200" dirty="0" smtClean="0">
                <a:ea typeface="Calibri" panose="020F0502020204030204" pitchFamily="34" charset="0"/>
                <a:cs typeface="Times New Roman" panose="02020603050405020304" pitchFamily="18" charset="0"/>
              </a:rPr>
              <a:t>book bags </a:t>
            </a:r>
            <a:r>
              <a:rPr lang="en-US" sz="2200" dirty="0">
                <a:ea typeface="Calibri" panose="020F0502020204030204" pitchFamily="34" charset="0"/>
                <a:cs typeface="Times New Roman" panose="02020603050405020304" pitchFamily="18" charset="0"/>
              </a:rPr>
              <a:t>with notebooks, pens, pencils, geometry sets, toothbrushes donated by Principal Life Insurance, crayons, markers, and other items. We loaded, we unloaded, we sorted, we packed and we transported to the </a:t>
            </a:r>
            <a:r>
              <a:rPr lang="en-US" sz="2200" dirty="0" smtClean="0">
                <a:ea typeface="Calibri" panose="020F0502020204030204" pitchFamily="34" charset="0"/>
                <a:cs typeface="Times New Roman" panose="02020603050405020304" pitchFamily="18" charset="0"/>
              </a:rPr>
              <a:t>schools we would work with. Whew! Lots of sweat equity!</a:t>
            </a:r>
            <a:endParaRPr lang="en-US" sz="2200" dirty="0">
              <a:ea typeface="Calibri" panose="020F0502020204030204" pitchFamily="34" charset="0"/>
              <a:cs typeface="Times New Roman" panose="02020603050405020304" pitchFamily="18" charset="0"/>
            </a:endParaRP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1"/>
            <a:ext cx="2133600" cy="1952090"/>
          </a:xfrm>
          <a:prstGeom prst="rect">
            <a:avLst/>
          </a:prstGeom>
        </p:spPr>
      </p:pic>
    </p:spTree>
    <p:extLst>
      <p:ext uri="{BB962C8B-B14F-4D97-AF65-F5344CB8AC3E}">
        <p14:creationId xmlns:p14="http://schemas.microsoft.com/office/powerpoint/2010/main" val="1246315124"/>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4040745"/>
            <a:ext cx="3196107" cy="2817255"/>
          </a:xfrm>
          <a:prstGeom prst="rect">
            <a:avLst/>
          </a:prstGeom>
        </p:spPr>
      </p:pic>
      <p:pic>
        <p:nvPicPr>
          <p:cNvPr id="5" name="Picture 4"/>
          <p:cNvPicPr>
            <a:picLocks noChangeAspect="1"/>
          </p:cNvPicPr>
          <p:nvPr/>
        </p:nvPicPr>
        <p:blipFill>
          <a:blip r:embed="rId3" cstate="print"/>
          <a:stretch>
            <a:fillRect/>
          </a:stretch>
        </p:blipFill>
        <p:spPr>
          <a:xfrm>
            <a:off x="9301163" y="4040746"/>
            <a:ext cx="2890837" cy="2817254"/>
          </a:xfrm>
          <a:prstGeom prst="rect">
            <a:avLst/>
          </a:prstGeom>
        </p:spPr>
      </p:pic>
      <p:pic>
        <p:nvPicPr>
          <p:cNvPr id="6" name="Picture 5"/>
          <p:cNvPicPr>
            <a:picLocks noChangeAspect="1"/>
          </p:cNvPicPr>
          <p:nvPr/>
        </p:nvPicPr>
        <p:blipFill>
          <a:blip r:embed="rId4" cstate="print"/>
          <a:stretch>
            <a:fillRect/>
          </a:stretch>
        </p:blipFill>
        <p:spPr>
          <a:xfrm>
            <a:off x="3886201" y="785813"/>
            <a:ext cx="4929187" cy="5056902"/>
          </a:xfrm>
          <a:prstGeom prst="rect">
            <a:avLst/>
          </a:prstGeom>
        </p:spPr>
      </p:pic>
      <p:pic>
        <p:nvPicPr>
          <p:cNvPr id="7" name="Picture 6"/>
          <p:cNvPicPr>
            <a:picLocks noChangeAspect="1"/>
          </p:cNvPicPr>
          <p:nvPr/>
        </p:nvPicPr>
        <p:blipFill>
          <a:blip r:embed="rId5" cstate="print"/>
          <a:stretch>
            <a:fillRect/>
          </a:stretch>
        </p:blipFill>
        <p:spPr>
          <a:xfrm>
            <a:off x="9301163" y="15494"/>
            <a:ext cx="2890837" cy="3015402"/>
          </a:xfrm>
          <a:prstGeom prst="rect">
            <a:avLst/>
          </a:prstGeom>
        </p:spPr>
      </p:pic>
      <p:pic>
        <p:nvPicPr>
          <p:cNvPr id="8" name="Picture 7"/>
          <p:cNvPicPr>
            <a:picLocks noChangeAspect="1"/>
          </p:cNvPicPr>
          <p:nvPr/>
        </p:nvPicPr>
        <p:blipFill>
          <a:blip r:embed="rId6" cstate="print"/>
          <a:stretch>
            <a:fillRect/>
          </a:stretch>
        </p:blipFill>
        <p:spPr>
          <a:xfrm>
            <a:off x="-1" y="15494"/>
            <a:ext cx="3196107" cy="3015402"/>
          </a:xfrm>
          <a:prstGeom prst="rect">
            <a:avLst/>
          </a:prstGeom>
        </p:spPr>
      </p:pic>
      <p:sp>
        <p:nvSpPr>
          <p:cNvPr id="9" name="TextBox 8"/>
          <p:cNvSpPr txBox="1"/>
          <p:nvPr/>
        </p:nvSpPr>
        <p:spPr>
          <a:xfrm>
            <a:off x="1828800" y="3151100"/>
            <a:ext cx="9344025" cy="769441"/>
          </a:xfrm>
          <a:prstGeom prst="rect">
            <a:avLst/>
          </a:prstGeom>
          <a:noFill/>
        </p:spPr>
        <p:txBody>
          <a:bodyPr wrap="square" rtlCol="0">
            <a:spAutoFit/>
          </a:bodyPr>
          <a:lstStyle/>
          <a:p>
            <a:pPr algn="ctr"/>
            <a:r>
              <a:rPr lang="en-US" sz="4400" b="1" dirty="0" smtClean="0">
                <a:solidFill>
                  <a:srgbClr val="FFFF00"/>
                </a:solidFill>
              </a:rPr>
              <a:t>Preparing  for the Journey to Success</a:t>
            </a:r>
            <a:endParaRPr lang="en-US" sz="4400" b="1" dirty="0">
              <a:solidFill>
                <a:srgbClr val="FFFF00"/>
              </a:solidFill>
            </a:endParaRPr>
          </a:p>
        </p:txBody>
      </p:sp>
    </p:spTree>
    <p:extLst>
      <p:ext uri="{BB962C8B-B14F-4D97-AF65-F5344CB8AC3E}">
        <p14:creationId xmlns:p14="http://schemas.microsoft.com/office/powerpoint/2010/main" val="38569536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Travel to Flower Hill</a:t>
            </a:r>
            <a:endParaRPr lang="en-US" dirty="0">
              <a:latin typeface="+mn-lt"/>
            </a:endParaRPr>
          </a:p>
        </p:txBody>
      </p:sp>
      <p:sp>
        <p:nvSpPr>
          <p:cNvPr id="3" name="Content Placeholder 2"/>
          <p:cNvSpPr>
            <a:spLocks noGrp="1"/>
          </p:cNvSpPr>
          <p:nvPr>
            <p:ph idx="1"/>
          </p:nvPr>
        </p:nvSpPr>
        <p:spPr/>
        <p:txBody>
          <a:bodyPr>
            <a:normAutofit/>
          </a:bodyPr>
          <a:lstStyle/>
          <a:p>
            <a:pPr marL="0" indent="0">
              <a:buNone/>
            </a:pPr>
            <a:r>
              <a:rPr lang="en-US" sz="2000" dirty="0" smtClean="0"/>
              <a:t> </a:t>
            </a:r>
            <a:endParaRPr lang="en-US" sz="2000" dirty="0"/>
          </a:p>
          <a:p>
            <a:pPr>
              <a:buNone/>
            </a:pPr>
            <a:r>
              <a:rPr lang="en-US" sz="2000" dirty="0" smtClean="0"/>
              <a:t>   We arranged for a bus to transport us daily back and forth from the hotel to Flower Hill, it picked us up in the morning  8:30 a.m. and from Flower Hill at 3:30 p.m.</a:t>
            </a:r>
          </a:p>
          <a:p>
            <a:pPr>
              <a:buNone/>
            </a:pPr>
            <a:r>
              <a:rPr lang="en-US" sz="2000" dirty="0" smtClean="0"/>
              <a:t>   From the Iron shore vicinity, Flower Hill can be easily identified from the many cell phone towers owned by </a:t>
            </a:r>
            <a:r>
              <a:rPr lang="en-US" sz="2000" dirty="0" err="1" smtClean="0"/>
              <a:t>Digicel</a:t>
            </a:r>
            <a:r>
              <a:rPr lang="en-US" sz="2000" dirty="0" smtClean="0"/>
              <a:t>, one of the key cell phone providers in Jamaica.  It is beyond our comprehension that these towers are allowed to be so frightfully close to the residents.  They are  looming dangerously over  the community, directly across from the Flower Hill Central Basic School which houses their name to show their financial contributions for building it.</a:t>
            </a:r>
          </a:p>
          <a:p>
            <a:pPr>
              <a:buNone/>
            </a:pPr>
            <a:r>
              <a:rPr lang="en-US" sz="2000" dirty="0" smtClean="0"/>
              <a:t>    When you </a:t>
            </a:r>
            <a:r>
              <a:rPr lang="en-US" sz="2000" dirty="0" err="1" smtClean="0"/>
              <a:t>google</a:t>
            </a:r>
            <a:r>
              <a:rPr lang="en-US" sz="2000" dirty="0" smtClean="0"/>
              <a:t> Flower Hill on the internet, luxury villas are shown but the Flower Hill we travelled to had colorful shacks, unfinished homes, no running water and roads badly in need of repair. </a:t>
            </a:r>
          </a:p>
          <a:p>
            <a:pPr>
              <a:buNone/>
            </a:pPr>
            <a:r>
              <a:rPr lang="en-US" sz="2000" dirty="0" smtClean="0"/>
              <a:t>    Flower Hill is a natural paradise overwhelmed by the poverty of resources where people can thrive, they only barely survive.</a:t>
            </a:r>
          </a:p>
          <a:p>
            <a:endParaRPr lang="en-US" sz="2000" dirty="0" smtClean="0"/>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5" y="0"/>
            <a:ext cx="2619375" cy="1743075"/>
          </a:xfrm>
          <a:prstGeom prst="rect">
            <a:avLst/>
          </a:prstGeom>
        </p:spPr>
      </p:pic>
    </p:spTree>
    <p:extLst>
      <p:ext uri="{BB962C8B-B14F-4D97-AF65-F5344CB8AC3E}">
        <p14:creationId xmlns:p14="http://schemas.microsoft.com/office/powerpoint/2010/main" val="1494701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1077</Words>
  <Application>Microsoft Office PowerPoint</Application>
  <PresentationFormat>Widescreen</PresentationFormat>
  <Paragraphs>93</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Calibri</vt:lpstr>
      <vt:lpstr>Calibri Light</vt:lpstr>
      <vt:lpstr>Times New Roman</vt:lpstr>
      <vt:lpstr>Wingdings</vt:lpstr>
      <vt:lpstr>Office Theme</vt:lpstr>
      <vt:lpstr>Jamaica Ambassador Programs</vt:lpstr>
      <vt:lpstr>INTRODUCTION</vt:lpstr>
      <vt:lpstr>PowerPoint Presentation</vt:lpstr>
      <vt:lpstr>Jamaica Ambassador Programs</vt:lpstr>
      <vt:lpstr>PowerPoint Presentation</vt:lpstr>
      <vt:lpstr>More-C.H.O.I.C.E.S</vt:lpstr>
      <vt:lpstr>PREPARATION</vt:lpstr>
      <vt:lpstr>PowerPoint Presentation</vt:lpstr>
      <vt:lpstr>Travel to Flower Hill</vt:lpstr>
      <vt:lpstr>PowerPoint Presentation</vt:lpstr>
      <vt:lpstr>Greetings </vt:lpstr>
      <vt:lpstr>PowerPoint Presentation</vt:lpstr>
      <vt:lpstr>PowerPoint Presentation</vt:lpstr>
      <vt:lpstr>PowerPoint Presentation</vt:lpstr>
      <vt:lpstr>PowerPoint Presentation</vt:lpstr>
      <vt:lpstr>Community Sale </vt:lpstr>
      <vt:lpstr>PowerPoint Presentation</vt:lpstr>
      <vt:lpstr>Distribution </vt:lpstr>
      <vt:lpstr>PowerPoint Presentation</vt:lpstr>
      <vt:lpstr>PowerPoint Presentation</vt:lpstr>
      <vt:lpstr>PowerPoint Presentation</vt:lpstr>
      <vt:lpstr>PowerPoint Presentation</vt:lpstr>
      <vt:lpstr>PowerPoint Presentation</vt:lpstr>
      <vt:lpstr>C.H.O.I.C.E.S </vt:lpstr>
      <vt:lpstr>PowerPoint Presentation</vt:lpstr>
      <vt:lpstr>Gratitude </vt:lpstr>
      <vt:lpstr>PowerPoint Presentation</vt:lpstr>
      <vt:lpstr>PowerPoint Presentation</vt:lpstr>
      <vt:lpstr>PowerPoint Presentation</vt:lpstr>
      <vt:lpstr>More to come………..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Jamaican Ambassador Program</dc:title>
  <dc:creator>user1</dc:creator>
  <cp:lastModifiedBy>user1</cp:lastModifiedBy>
  <cp:revision>80</cp:revision>
  <dcterms:created xsi:type="dcterms:W3CDTF">2014-08-24T04:45:11Z</dcterms:created>
  <dcterms:modified xsi:type="dcterms:W3CDTF">2014-09-07T13:03:35Z</dcterms:modified>
</cp:coreProperties>
</file>